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exend ExtraBold"/>
      <p:bold r:id="rId16"/>
    </p:embeddedFont>
    <p:embeddedFont>
      <p:font typeface="Urbanist Medium"/>
      <p:regular r:id="rId17"/>
      <p:bold r:id="rId18"/>
      <p:italic r:id="rId19"/>
      <p:boldItalic r:id="rId20"/>
    </p:embeddedFont>
    <p:embeddedFont>
      <p:font typeface="Urbanist SemiBold"/>
      <p:regular r:id="rId21"/>
      <p:bold r:id="rId22"/>
      <p:italic r:id="rId23"/>
      <p:boldItalic r:id="rId24"/>
    </p:embeddedFont>
    <p:embeddedFont>
      <p:font typeface="Lora"/>
      <p:regular r:id="rId25"/>
      <p:bold r:id="rId26"/>
      <p:italic r:id="rId27"/>
      <p:boldItalic r:id="rId28"/>
    </p:embeddedFont>
    <p:embeddedFont>
      <p:font typeface="Urbanis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Medium-boldItalic.fntdata"/><Relationship Id="rId22" Type="http://schemas.openxmlformats.org/officeDocument/2006/relationships/font" Target="fonts/UrbanistSemiBold-bold.fntdata"/><Relationship Id="rId21" Type="http://schemas.openxmlformats.org/officeDocument/2006/relationships/font" Target="fonts/UrbanistSemiBold-regular.fntdata"/><Relationship Id="rId24" Type="http://schemas.openxmlformats.org/officeDocument/2006/relationships/font" Target="fonts/UrbanistSemiBold-boldItalic.fntdata"/><Relationship Id="rId23" Type="http://schemas.openxmlformats.org/officeDocument/2006/relationships/font" Target="fonts/Urbanis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.fntdata"/><Relationship Id="rId25" Type="http://schemas.openxmlformats.org/officeDocument/2006/relationships/font" Target="fonts/Lora-regular.fntdata"/><Relationship Id="rId28" Type="http://schemas.openxmlformats.org/officeDocument/2006/relationships/font" Target="fonts/Lora-boldItalic.fntdata"/><Relationship Id="rId27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rbanis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rbanist-italic.fntdata"/><Relationship Id="rId30" Type="http://schemas.openxmlformats.org/officeDocument/2006/relationships/font" Target="fonts/Urbanist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Urbanis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UrbanistMedium-regular.fntdata"/><Relationship Id="rId16" Type="http://schemas.openxmlformats.org/officeDocument/2006/relationships/font" Target="fonts/LexendExtraBold-bold.fntdata"/><Relationship Id="rId19" Type="http://schemas.openxmlformats.org/officeDocument/2006/relationships/font" Target="fonts/UrbanistMedium-italic.fntdata"/><Relationship Id="rId18" Type="http://schemas.openxmlformats.org/officeDocument/2006/relationships/font" Target="fonts/Urbanist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d4c28dc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d4c28dc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5e9dadb05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5e9dadb05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d5bc12d2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d5bc12d2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d68fd5e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d68fd5e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d78801dd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d78801dd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5d4c28dc8a_0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5d4c28dc8a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d4c28dc8a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d4c28dc8a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d4c28dc8a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d4c28dc8a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5d4c28dc8a_0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5d4c28dc8a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d4c28dc8a_0_1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d4c28dc8a_0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1">
  <p:cSld name="BLANK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b="8145" l="3133" r="7834" t="16785"/>
          <a:stretch/>
        </p:blipFill>
        <p:spPr>
          <a:xfrm flipH="1" rot="10800000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flipH="1" rot="10800000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Google Shape;20;p2"/>
          <p:cNvSpPr txBox="1"/>
          <p:nvPr>
            <p:ph idx="5" type="subTitle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6" type="subTitle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big title and body">
  <p:cSld name="BLANK_1_1_1_1_1_1_1_1_1_1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161" name="Google Shape;161;p11"/>
          <p:cNvPicPr preferRelativeResize="0"/>
          <p:nvPr/>
        </p:nvPicPr>
        <p:blipFill rotWithShape="1">
          <a:blip r:embed="rId2">
            <a:alphaModFix/>
          </a:blip>
          <a:srcRect b="42245" l="17240" r="25038" t="34"/>
          <a:stretch/>
        </p:blipFill>
        <p:spPr>
          <a:xfrm>
            <a:off x="0" y="-289"/>
            <a:ext cx="9144000" cy="51441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4" name="Google Shape;164;p1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5" name="Google Shape;165;p11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67" name="Google Shape;167;p1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1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1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12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75" name="Google Shape;175;p12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8" name="Google Shape;178;p12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9" name="Google Shape;179;p12"/>
          <p:cNvSpPr txBox="1"/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cxnSp>
        <p:nvCxnSpPr>
          <p:cNvPr id="180" name="Google Shape;180;p1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cards">
  <p:cSld name="CUSTOM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" type="subTitle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6" name="Google Shape;186;p13"/>
          <p:cNvSpPr txBox="1"/>
          <p:nvPr>
            <p:ph idx="2" type="subTitle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7" name="Google Shape;187;p13"/>
          <p:cNvSpPr txBox="1"/>
          <p:nvPr>
            <p:ph idx="3" type="title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4" type="subTitle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5" type="subTitle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0" name="Google Shape;190;p13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13"/>
          <p:cNvSpPr txBox="1"/>
          <p:nvPr>
            <p:ph idx="7" type="subTitle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2" name="Google Shape;192;p13"/>
          <p:cNvSpPr txBox="1"/>
          <p:nvPr>
            <p:ph idx="8" type="subTitle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3" name="Google Shape;193;p13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4" name="Google Shape;194;p13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5" name="Google Shape;195;p13"/>
          <p:cNvSpPr txBox="1"/>
          <p:nvPr>
            <p:ph idx="1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96" name="Google Shape;196;p1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7" name="Google Shape;197;p13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198" name="Google Shape;198;p13"/>
            <p:cNvCxnSpPr/>
            <p:nvPr/>
          </p:nvCxnSpPr>
          <p:spPr>
            <a:xfrm flipH="1" rot="-5400000">
              <a:off x="498725" y="2069800"/>
              <a:ext cx="103500" cy="10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3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0" name="Google Shape;200;p1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cards">
  <p:cSld name="CUSTOM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204" name="Google Shape;204;p14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5" name="Google Shape;205;p14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07" name="Google Shape;207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4"/>
          <p:cNvSpPr txBox="1"/>
          <p:nvPr>
            <p:ph idx="4" type="title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9" name="Google Shape;209;p14"/>
          <p:cNvSpPr txBox="1"/>
          <p:nvPr>
            <p:ph idx="5" type="subTitle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0" name="Google Shape;210;p14"/>
          <p:cNvSpPr txBox="1"/>
          <p:nvPr>
            <p:ph idx="6" type="subTitle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1" name="Google Shape;211;p14"/>
          <p:cNvSpPr txBox="1"/>
          <p:nvPr>
            <p:ph idx="7" type="title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2" name="Google Shape;212;p14"/>
          <p:cNvSpPr txBox="1"/>
          <p:nvPr>
            <p:ph idx="8" type="subTitle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3" name="Google Shape;213;p14"/>
          <p:cNvSpPr txBox="1"/>
          <p:nvPr>
            <p:ph idx="9" type="subTitle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4" name="Google Shape;214;p14"/>
          <p:cNvSpPr txBox="1"/>
          <p:nvPr>
            <p:ph idx="13" type="title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5" name="Google Shape;215;p14"/>
          <p:cNvSpPr txBox="1"/>
          <p:nvPr>
            <p:ph idx="14" type="subTitle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6" name="Google Shape;216;p14"/>
          <p:cNvSpPr txBox="1"/>
          <p:nvPr>
            <p:ph idx="15" type="subTitle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7" name="Google Shape;217;p14"/>
          <p:cNvSpPr txBox="1"/>
          <p:nvPr>
            <p:ph idx="16" type="title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8" name="Google Shape;218;p14"/>
          <p:cNvSpPr txBox="1"/>
          <p:nvPr>
            <p:ph idx="17" type="subTitle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9" name="Google Shape;219;p14"/>
          <p:cNvSpPr txBox="1"/>
          <p:nvPr>
            <p:ph idx="18" type="subTitle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0" name="Google Shape;220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7_1_1_1_1_1_1_1_1_1_1_1_1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5"/>
          <p:cNvPicPr preferRelativeResize="0"/>
          <p:nvPr/>
        </p:nvPicPr>
        <p:blipFill rotWithShape="1">
          <a:blip r:embed="rId2">
            <a:alphaModFix/>
          </a:blip>
          <a:srcRect b="14588" l="0" r="15469" t="0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5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6" name="Google Shape;226;p15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7" name="Google Shape;227;p15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8" name="Google Shape;228;p15"/>
          <p:cNvSpPr txBox="1"/>
          <p:nvPr>
            <p:ph idx="4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0" name="Google Shape;230;p15"/>
          <p:cNvSpPr txBox="1"/>
          <p:nvPr>
            <p:ph idx="5" type="subTitle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1" name="Google Shape;231;p15"/>
          <p:cNvSpPr txBox="1"/>
          <p:nvPr>
            <p:ph idx="6" type="body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15"/>
          <p:cNvSpPr txBox="1"/>
          <p:nvPr>
            <p:ph idx="7" type="title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3" name="Google Shape;233;p15"/>
          <p:cNvSpPr txBox="1"/>
          <p:nvPr>
            <p:ph idx="8" type="subTitle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4" name="Google Shape;234;p15"/>
          <p:cNvSpPr txBox="1"/>
          <p:nvPr>
            <p:ph idx="9" type="body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5"/>
          <p:cNvSpPr txBox="1"/>
          <p:nvPr>
            <p:ph idx="13" type="title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6" name="Google Shape;236;p15"/>
          <p:cNvSpPr txBox="1"/>
          <p:nvPr>
            <p:ph idx="14" type="subTitle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7" name="Google Shape;237;p15"/>
          <p:cNvSpPr txBox="1"/>
          <p:nvPr>
            <p:ph idx="15" type="body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15"/>
          <p:cNvSpPr txBox="1"/>
          <p:nvPr>
            <p:ph idx="16" type="title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17" type="subTitle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18" type="body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15"/>
          <p:cNvSpPr txBox="1"/>
          <p:nvPr>
            <p:ph idx="19" type="title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s">
  <p:cSld name="CUSTOM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46" name="Google Shape;246;p16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1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8" name="Google Shape;248;p1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50" name="Google Shape;250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16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52" name="Google Shape;252;p16"/>
          <p:cNvSpPr/>
          <p:nvPr>
            <p:ph idx="5" type="pic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6"/>
          <p:cNvSpPr txBox="1"/>
          <p:nvPr>
            <p:ph idx="6" type="body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16"/>
          <p:cNvSpPr txBox="1"/>
          <p:nvPr>
            <p:ph idx="7" type="body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5" name="Google Shape;255;p16"/>
          <p:cNvSpPr txBox="1"/>
          <p:nvPr>
            <p:ph idx="8" type="subTitle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6" name="Google Shape;256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">
  <p:cSld name="CUSTOM_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0" name="Google Shape;260;p1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62" name="Google Shape;262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17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fmla="val 96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fmla="val 674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fmla="val 1360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7" name="Google Shape;267;p17"/>
          <p:cNvSpPr/>
          <p:nvPr>
            <p:ph idx="4" type="pic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7"/>
          <p:cNvSpPr txBox="1"/>
          <p:nvPr>
            <p:ph idx="5" type="subTitle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9" name="Google Shape;269;p17"/>
          <p:cNvSpPr txBox="1"/>
          <p:nvPr>
            <p:ph idx="6" type="body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0" name="Google Shape;270;p17"/>
          <p:cNvSpPr txBox="1"/>
          <p:nvPr>
            <p:ph idx="7" type="subTitle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1" name="Google Shape;271;p17"/>
          <p:cNvSpPr txBox="1"/>
          <p:nvPr>
            <p:ph idx="8" type="body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272" name="Google Shape;272;p17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17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17"/>
          <p:cNvSpPr txBox="1"/>
          <p:nvPr>
            <p:ph idx="9" type="subTitle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5" name="Google Shape;275;p17"/>
          <p:cNvSpPr txBox="1"/>
          <p:nvPr>
            <p:ph idx="13" type="body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76" name="Google Shape;276;p17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7" name="Google Shape;277;p17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9" name="Google Shape;279;p17"/>
          <p:cNvSpPr txBox="1"/>
          <p:nvPr>
            <p:ph idx="14" type="subTitle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0" name="Google Shape;280;p17"/>
          <p:cNvSpPr txBox="1"/>
          <p:nvPr>
            <p:ph idx="15" type="subTitle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1" name="Google Shape;281;p17"/>
          <p:cNvSpPr txBox="1"/>
          <p:nvPr>
            <p:ph idx="16" type="subTitle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2" name="Google Shape;282;p17"/>
          <p:cNvSpPr txBox="1"/>
          <p:nvPr>
            <p:ph idx="17" type="subTitle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3" name="Google Shape;283;p17"/>
          <p:cNvSpPr txBox="1"/>
          <p:nvPr>
            <p:ph idx="18" type="subTitle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4" name="Google Shape;284;p17"/>
          <p:cNvSpPr txBox="1"/>
          <p:nvPr>
            <p:ph idx="19" type="subTitle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5" name="Google Shape;285;p17"/>
          <p:cNvSpPr txBox="1"/>
          <p:nvPr>
            <p:ph idx="20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6" name="Google Shape;286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4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90" name="Google Shape;290;p18"/>
          <p:cNvSpPr txBox="1"/>
          <p:nvPr>
            <p:ph idx="2" type="body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1" name="Google Shape;291;p18"/>
          <p:cNvSpPr txBox="1"/>
          <p:nvPr>
            <p:ph idx="3" type="subTitle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4" type="body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3" name="Google Shape;293;p18"/>
          <p:cNvSpPr txBox="1"/>
          <p:nvPr>
            <p:ph idx="5" type="subTitle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94" name="Google Shape;294;p18"/>
          <p:cNvSpPr txBox="1"/>
          <p:nvPr>
            <p:ph idx="6" type="body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5" name="Google Shape;295;p18"/>
          <p:cNvSpPr txBox="1"/>
          <p:nvPr>
            <p:ph idx="7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8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7" name="Google Shape;297;p18"/>
          <p:cNvSpPr txBox="1"/>
          <p:nvPr>
            <p:ph idx="9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8" name="Google Shape;298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18"/>
          <p:cNvSpPr txBox="1"/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18"/>
          <p:cNvSpPr txBox="1"/>
          <p:nvPr>
            <p:ph idx="13" type="subTitle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1" name="Google Shape;301;p18"/>
          <p:cNvSpPr txBox="1"/>
          <p:nvPr>
            <p:ph idx="14" type="subTitle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2" name="Google Shape;302;p18"/>
          <p:cNvSpPr txBox="1"/>
          <p:nvPr>
            <p:ph idx="15" type="subTitle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3" name="Google Shape;303;p18"/>
          <p:cNvSpPr txBox="1"/>
          <p:nvPr>
            <p:ph idx="16" type="subTitle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4" name="Google Shape;304;p18"/>
          <p:cNvSpPr txBox="1"/>
          <p:nvPr>
            <p:ph idx="17" type="subTitle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8"/>
          <p:cNvSpPr txBox="1"/>
          <p:nvPr>
            <p:ph idx="18" type="subTitle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6" name="Google Shape;306;p18"/>
          <p:cNvSpPr txBox="1"/>
          <p:nvPr>
            <p:ph idx="19" type="subTitle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7" name="Google Shape;307;p18"/>
          <p:cNvSpPr txBox="1"/>
          <p:nvPr>
            <p:ph idx="20" type="subTitle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8" name="Google Shape;308;p18"/>
          <p:cNvSpPr txBox="1"/>
          <p:nvPr>
            <p:ph idx="21" type="subTitle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" name="Google Shape;309;p18"/>
          <p:cNvSpPr txBox="1"/>
          <p:nvPr>
            <p:ph idx="22" type="subTitle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0" name="Google Shape;310;p18"/>
          <p:cNvSpPr txBox="1"/>
          <p:nvPr>
            <p:ph idx="23" type="subTitle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1" name="Google Shape;311;p18"/>
          <p:cNvSpPr txBox="1"/>
          <p:nvPr>
            <p:ph idx="24" type="subTitle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2" name="Google Shape;312;p18"/>
          <p:cNvSpPr txBox="1"/>
          <p:nvPr>
            <p:ph idx="25" type="subTitle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3" name="Google Shape;313;p18"/>
          <p:cNvSpPr txBox="1"/>
          <p:nvPr>
            <p:ph idx="26" type="body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14" name="Google Shape;314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">
  <p:cSld name="CUSTOM_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8" name="Google Shape;318;p1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9" name="Google Shape;319;p1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20" name="Google Shape;320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19"/>
          <p:cNvSpPr txBox="1"/>
          <p:nvPr>
            <p:ph idx="4" type="subTitle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9"/>
          <p:cNvSpPr txBox="1"/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5" name="Google Shape;325;p19"/>
          <p:cNvSpPr txBox="1"/>
          <p:nvPr>
            <p:ph idx="5" type="subTitle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19"/>
          <p:cNvSpPr txBox="1"/>
          <p:nvPr>
            <p:ph idx="6" type="subTitle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7" name="Google Shape;327;p19"/>
          <p:cNvSpPr txBox="1"/>
          <p:nvPr>
            <p:ph idx="7" type="title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/>
        </p:txBody>
      </p:sp>
      <p:sp>
        <p:nvSpPr>
          <p:cNvPr id="328" name="Google Shape;328;p19"/>
          <p:cNvSpPr txBox="1"/>
          <p:nvPr>
            <p:ph idx="8" type="title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9" name="Google Shape;329;p19"/>
          <p:cNvSpPr txBox="1"/>
          <p:nvPr>
            <p:ph idx="9" type="subTitle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0" name="Google Shape;330;p19"/>
          <p:cNvSpPr txBox="1"/>
          <p:nvPr>
            <p:ph idx="13" type="subTitle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1" name="Google Shape;331;p19"/>
          <p:cNvSpPr txBox="1"/>
          <p:nvPr>
            <p:ph idx="14" type="subTitle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2" name="Google Shape;332;p19"/>
          <p:cNvSpPr txBox="1"/>
          <p:nvPr>
            <p:ph idx="15" type="subTitle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4" name="Google Shape;34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4" name="Google Shape;354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5" name="Google Shape;355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values">
  <p:cSld name="BLANK_1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41" name="Google Shape;41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4"/>
          <p:cNvSpPr txBox="1"/>
          <p:nvPr>
            <p:ph idx="5" type="subTitle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6" type="subTitle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7" type="subTitle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8" type="body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9" type="body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3" type="body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4" name="Google Shape;364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5" name="Google Shape;365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6" name="Google Shape;366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7" name="Google Shape;367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8" name="Google Shape;368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9" name="Google Shape;369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2" name="Google Shape;372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3" name="Google Shape;373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6" name="Google Shape;376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7" name="Google Shape;377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8" name="Google Shape;378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9" name="Google Shape;379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2" name="Google Shape;382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3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5" name="Google Shape;385;p3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6" name="Google Shape;386;p3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3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0" name="Google Shape;390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1" name="Google Shape;391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2" name="Google Shape;392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3" name="Google Shape;393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5" name="Google Shape;395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6" name="Google Shape;396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7" name="Google Shape;397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0" name="Google Shape;400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3" name="Google Shape;403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6" name="Google Shape;4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7" name="Google Shape;407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8" name="Google Shape;408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1" name="Google Shape;411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4" name="Google Shape;414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6" name="Google Shape;4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8" name="Google Shape;4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9" name="Google Shape;4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0" name="Google Shape;430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>
            <p:ph idx="2" type="pic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3" type="title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4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5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6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6" name="Google Shape;56;p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8" name="Google Shape;58;p5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5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5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6"/>
          <p:cNvSpPr/>
          <p:nvPr>
            <p:ph idx="2" type="pic"/>
          </p:nvPr>
        </p:nvSpPr>
        <p:spPr>
          <a:xfrm>
            <a:off x="4523050" y="7379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"/>
          <p:cNvSpPr/>
          <p:nvPr>
            <p:ph idx="3" type="pic"/>
          </p:nvPr>
        </p:nvSpPr>
        <p:spPr>
          <a:xfrm>
            <a:off x="6752100" y="7377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6"/>
          <p:cNvSpPr/>
          <p:nvPr>
            <p:ph idx="4" type="pic"/>
          </p:nvPr>
        </p:nvSpPr>
        <p:spPr>
          <a:xfrm>
            <a:off x="4523050" y="2158000"/>
            <a:ext cx="4394100" cy="2282700"/>
          </a:xfrm>
          <a:prstGeom prst="roundRect">
            <a:avLst>
              <a:gd fmla="val 610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68" name="Google Shape;68;p6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1" name="Google Shape;71;p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3" name="Google Shape;73;p6"/>
          <p:cNvSpPr txBox="1"/>
          <p:nvPr>
            <p:ph idx="8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74" name="Google Shape;74;p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LT 1">
  <p:cSld name="BLANK_1_1_1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2">
            <a:alphaModFix amt="60000"/>
          </a:blip>
          <a:srcRect b="14588" l="0" r="15469" t="0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81" name="Google Shape;81;p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7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5" type="subTitle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6" type="subTitle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7" type="subTitle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8" type="subTitle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9" type="subTitle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4" type="subTitle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15" type="subTitle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16" type="subTitle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7" type="subTitle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8" type="subTitle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s">
  <p:cSld name="BLANK_1_1_1_1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>
            <p:ph idx="2" type="pic"/>
          </p:nvPr>
        </p:nvSpPr>
        <p:spPr>
          <a:xfrm>
            <a:off x="46189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98" name="Google Shape;98;p8"/>
          <p:cNvSpPr txBox="1"/>
          <p:nvPr>
            <p:ph idx="1" type="subTitle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6" type="subTitle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4" name="Google Shape;104;p8"/>
          <p:cNvSpPr/>
          <p:nvPr>
            <p:ph idx="7" type="pic"/>
          </p:nvPr>
        </p:nvSpPr>
        <p:spPr>
          <a:xfrm>
            <a:off x="608070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5" name="Google Shape;105;p8"/>
          <p:cNvSpPr txBox="1"/>
          <p:nvPr>
            <p:ph idx="8" type="subTitle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9" type="subTitle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7" name="Google Shape;107;p8"/>
          <p:cNvSpPr/>
          <p:nvPr>
            <p:ph idx="13" type="pic"/>
          </p:nvPr>
        </p:nvSpPr>
        <p:spPr>
          <a:xfrm>
            <a:off x="75424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8" name="Google Shape;108;p8"/>
          <p:cNvSpPr txBox="1"/>
          <p:nvPr>
            <p:ph idx="14" type="subTitle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9" name="Google Shape;109;p8"/>
          <p:cNvSpPr txBox="1"/>
          <p:nvPr>
            <p:ph idx="15" type="subTitle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0" name="Google Shape;110;p8"/>
          <p:cNvSpPr/>
          <p:nvPr>
            <p:ph idx="16" type="pic"/>
          </p:nvPr>
        </p:nvSpPr>
        <p:spPr>
          <a:xfrm>
            <a:off x="46189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 txBox="1"/>
          <p:nvPr>
            <p:ph idx="17" type="subTitle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2" name="Google Shape;112;p8"/>
          <p:cNvSpPr txBox="1"/>
          <p:nvPr>
            <p:ph idx="18" type="subTitle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3" name="Google Shape;113;p8"/>
          <p:cNvSpPr/>
          <p:nvPr>
            <p:ph idx="19" type="pic"/>
          </p:nvPr>
        </p:nvSpPr>
        <p:spPr>
          <a:xfrm>
            <a:off x="608070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20" type="subTitle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5" name="Google Shape;115;p8"/>
          <p:cNvSpPr txBox="1"/>
          <p:nvPr>
            <p:ph idx="21" type="subTitle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6" name="Google Shape;116;p8"/>
          <p:cNvSpPr/>
          <p:nvPr>
            <p:ph idx="22" type="pic"/>
          </p:nvPr>
        </p:nvSpPr>
        <p:spPr>
          <a:xfrm>
            <a:off x="75424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7" name="Google Shape;117;p8"/>
          <p:cNvSpPr txBox="1"/>
          <p:nvPr>
            <p:ph idx="23" type="subTitle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8" name="Google Shape;118;p8"/>
          <p:cNvSpPr txBox="1"/>
          <p:nvPr>
            <p:ph idx="24" type="subTitle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cxnSp>
        <p:nvCxnSpPr>
          <p:cNvPr id="119" name="Google Shape;119;p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/>
          <p:nvPr>
            <p:ph idx="2" type="pic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9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25" name="Google Shape;125;p9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6" name="Google Shape;126;p9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7" name="Google Shape;127;p9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8" name="Google Shape;128;p9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29" name="Google Shape;129;p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/ images">
  <p:cSld name="BLANK_1_1_1_1_1_1_1_1_1_1_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4" name="Google Shape;134;p10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5" name="Google Shape;135;p10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grpSp>
        <p:nvGrpSpPr>
          <p:cNvPr id="136" name="Google Shape;136;p10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38" name="Google Shape;138;p10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39" name="Google Shape;139;p10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" name="Google Shape;140;p10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10"/>
          <p:cNvSpPr/>
          <p:nvPr>
            <p:ph idx="4" type="pic"/>
          </p:nvPr>
        </p:nvSpPr>
        <p:spPr>
          <a:xfrm>
            <a:off x="4267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2" name="Google Shape;142;p10"/>
          <p:cNvSpPr txBox="1"/>
          <p:nvPr>
            <p:ph idx="5" type="subTitle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3" name="Google Shape;143;p10"/>
          <p:cNvSpPr txBox="1"/>
          <p:nvPr>
            <p:ph idx="6" type="subTitle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4" name="Google Shape;144;p10"/>
          <p:cNvSpPr txBox="1"/>
          <p:nvPr>
            <p:ph idx="7" type="body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5" name="Google Shape;145;p10"/>
          <p:cNvSpPr/>
          <p:nvPr>
            <p:ph idx="8" type="pic"/>
          </p:nvPr>
        </p:nvSpPr>
        <p:spPr>
          <a:xfrm>
            <a:off x="26218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6" name="Google Shape;146;p10"/>
          <p:cNvSpPr txBox="1"/>
          <p:nvPr>
            <p:ph idx="9" type="subTitle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7" name="Google Shape;147;p10"/>
          <p:cNvSpPr txBox="1"/>
          <p:nvPr>
            <p:ph idx="13" type="subTitle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8" name="Google Shape;148;p10"/>
          <p:cNvSpPr txBox="1"/>
          <p:nvPr>
            <p:ph idx="14" type="body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9" name="Google Shape;149;p10"/>
          <p:cNvSpPr/>
          <p:nvPr>
            <p:ph idx="15" type="pic"/>
          </p:nvPr>
        </p:nvSpPr>
        <p:spPr>
          <a:xfrm>
            <a:off x="48169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0" name="Google Shape;150;p10"/>
          <p:cNvSpPr txBox="1"/>
          <p:nvPr>
            <p:ph idx="16" type="subTitle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1" name="Google Shape;151;p10"/>
          <p:cNvSpPr txBox="1"/>
          <p:nvPr>
            <p:ph idx="17" type="subTitle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2" name="Google Shape;152;p10"/>
          <p:cNvSpPr txBox="1"/>
          <p:nvPr>
            <p:ph idx="18" type="body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53" name="Google Shape;153;p10"/>
          <p:cNvSpPr/>
          <p:nvPr>
            <p:ph idx="19" type="pic"/>
          </p:nvPr>
        </p:nvSpPr>
        <p:spPr>
          <a:xfrm>
            <a:off x="70120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4" name="Google Shape;154;p10"/>
          <p:cNvSpPr txBox="1"/>
          <p:nvPr>
            <p:ph idx="20" type="subTitle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21" type="subTitle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idx="22" type="body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157" name="Google Shape;15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1" title="Screenshot 2025-05-28 2318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6625" y="-35950"/>
            <a:ext cx="9260624" cy="52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1"/>
          <p:cNvSpPr txBox="1"/>
          <p:nvPr/>
        </p:nvSpPr>
        <p:spPr>
          <a:xfrm>
            <a:off x="1213800" y="1168200"/>
            <a:ext cx="66225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LINEAR STRIKE</a:t>
            </a:r>
            <a:endParaRPr b="1" sz="630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9" name="Google Shape;439;p41"/>
          <p:cNvSpPr txBox="1"/>
          <p:nvPr/>
        </p:nvSpPr>
        <p:spPr>
          <a:xfrm>
            <a:off x="2424450" y="2315700"/>
            <a:ext cx="42951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D9EAD3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900">
                <a:solidFill>
                  <a:srgbClr val="D9EAD3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900">
                <a:solidFill>
                  <a:schemeClr val="dk1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Topic: Linear Regression</a:t>
            </a:r>
            <a:r>
              <a:rPr b="1" lang="en" sz="1700">
                <a:solidFill>
                  <a:srgbClr val="D9EAD3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700" u="sng">
                <a:solidFill>
                  <a:srgbClr val="D9EAD3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700" u="sng">
                <a:solidFill>
                  <a:srgbClr val="D9EAD3"/>
                </a:solidFill>
                <a:highlight>
                  <a:srgbClr val="E06666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700" u="sng">
                <a:solidFill>
                  <a:srgbClr val="D9EAD3"/>
                </a:solidFill>
                <a:highlight>
                  <a:srgbClr val="E06666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b="1" sz="1700" u="sng">
              <a:solidFill>
                <a:srgbClr val="D9EAD3"/>
              </a:solidFill>
              <a:highlight>
                <a:srgbClr val="E06666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41"/>
          <p:cNvSpPr txBox="1"/>
          <p:nvPr/>
        </p:nvSpPr>
        <p:spPr>
          <a:xfrm>
            <a:off x="970475" y="1168200"/>
            <a:ext cx="682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4CCCC"/>
                </a:solidFill>
                <a:highlight>
                  <a:srgbClr val="FF0000"/>
                </a:highlight>
              </a:rPr>
              <a:t>Team</a:t>
            </a:r>
            <a:endParaRPr b="1">
              <a:solidFill>
                <a:srgbClr val="F4CCCC"/>
              </a:solidFill>
              <a:highlight>
                <a:srgbClr val="FF0000"/>
              </a:highlight>
            </a:endParaRPr>
          </a:p>
        </p:txBody>
      </p:sp>
      <p:sp>
        <p:nvSpPr>
          <p:cNvPr id="441" name="Google Shape;441;p41"/>
          <p:cNvSpPr txBox="1"/>
          <p:nvPr/>
        </p:nvSpPr>
        <p:spPr>
          <a:xfrm>
            <a:off x="2810700" y="2935525"/>
            <a:ext cx="3127200" cy="18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highlight>
                  <a:srgbClr val="A64D79"/>
                </a:highlight>
              </a:rPr>
              <a:t>Presented by </a:t>
            </a:r>
            <a:r>
              <a:rPr lang="en" sz="1500">
                <a:solidFill>
                  <a:schemeClr val="lt1"/>
                </a:solidFill>
                <a:highlight>
                  <a:srgbClr val="A64D79"/>
                </a:highlight>
              </a:rPr>
              <a:t>-</a:t>
            </a:r>
            <a:endParaRPr sz="1500">
              <a:solidFill>
                <a:schemeClr val="lt1"/>
              </a:solidFill>
              <a:highlight>
                <a:srgbClr val="A64D7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BFFB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>
                <a:solidFill>
                  <a:srgbClr val="FBFFB6"/>
                </a:solidFill>
                <a:latin typeface="Courier New"/>
                <a:ea typeface="Courier New"/>
                <a:cs typeface="Courier New"/>
                <a:sym typeface="Courier New"/>
              </a:rPr>
              <a:t>-Shibli</a:t>
            </a:r>
            <a:endParaRPr b="1">
              <a:solidFill>
                <a:srgbClr val="FBFFB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FFB6"/>
                </a:solidFill>
                <a:latin typeface="Courier New"/>
                <a:ea typeface="Courier New"/>
                <a:cs typeface="Courier New"/>
                <a:sym typeface="Courier New"/>
              </a:rPr>
              <a:t>-Shruti</a:t>
            </a:r>
            <a:endParaRPr b="1">
              <a:solidFill>
                <a:srgbClr val="FBFFB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FFB6"/>
                </a:solidFill>
                <a:latin typeface="Courier New"/>
                <a:ea typeface="Courier New"/>
                <a:cs typeface="Courier New"/>
                <a:sym typeface="Courier New"/>
              </a:rPr>
              <a:t>-Farha</a:t>
            </a:r>
            <a:endParaRPr b="1">
              <a:solidFill>
                <a:srgbClr val="FBFFB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FFB6"/>
                </a:solidFill>
                <a:latin typeface="Courier New"/>
                <a:ea typeface="Courier New"/>
                <a:cs typeface="Courier New"/>
                <a:sym typeface="Courier New"/>
              </a:rPr>
              <a:t>-Lamia</a:t>
            </a:r>
            <a:endParaRPr b="1">
              <a:solidFill>
                <a:srgbClr val="FBFFB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FFB6"/>
                </a:solidFill>
                <a:latin typeface="Courier New"/>
                <a:ea typeface="Courier New"/>
                <a:cs typeface="Courier New"/>
                <a:sym typeface="Courier New"/>
              </a:rPr>
              <a:t>-Arif</a:t>
            </a:r>
            <a:endParaRPr b="1">
              <a:solidFill>
                <a:srgbClr val="FBFFB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rgbClr val="FFEAEA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0"/>
          <p:cNvSpPr txBox="1"/>
          <p:nvPr/>
        </p:nvSpPr>
        <p:spPr>
          <a:xfrm flipH="1" rot="10800000">
            <a:off x="1425000" y="2672600"/>
            <a:ext cx="79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38" name="Google Shape;538;p50"/>
          <p:cNvSpPr txBox="1"/>
          <p:nvPr/>
        </p:nvSpPr>
        <p:spPr>
          <a:xfrm>
            <a:off x="8369300" y="5143500"/>
            <a:ext cx="8832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8001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39" name="Google Shape;539;p50"/>
          <p:cNvSpPr txBox="1"/>
          <p:nvPr/>
        </p:nvSpPr>
        <p:spPr>
          <a:xfrm>
            <a:off x="339425" y="352475"/>
            <a:ext cx="80298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40" name="Google Shape;540;p50"/>
          <p:cNvSpPr txBox="1"/>
          <p:nvPr/>
        </p:nvSpPr>
        <p:spPr>
          <a:xfrm>
            <a:off x="2208600" y="1153800"/>
            <a:ext cx="48207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highlight>
                  <a:srgbClr val="FFF2CC"/>
                </a:highlight>
                <a:latin typeface="Urbanist"/>
                <a:ea typeface="Urbanist"/>
                <a:cs typeface="Urbanist"/>
                <a:sym typeface="Urbanist"/>
              </a:rPr>
              <a:t>Thank You Everyone.</a:t>
            </a:r>
            <a:r>
              <a:rPr lang="en" sz="3600">
                <a:solidFill>
                  <a:schemeClr val="dk1"/>
                </a:solidFill>
                <a:highlight>
                  <a:srgbClr val="FFF2CC"/>
                </a:highlight>
                <a:latin typeface="Urbanist"/>
                <a:ea typeface="Urbanist"/>
                <a:cs typeface="Urbanist"/>
                <a:sym typeface="Urbanist"/>
              </a:rPr>
              <a:t> </a:t>
            </a:r>
            <a:endParaRPr sz="3600">
              <a:solidFill>
                <a:schemeClr val="dk1"/>
              </a:solidFill>
              <a:highlight>
                <a:srgbClr val="FFF2CC"/>
              </a:highlight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FF2CC"/>
              </a:highlight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41" name="Google Shape;541;p50"/>
          <p:cNvSpPr txBox="1"/>
          <p:nvPr/>
        </p:nvSpPr>
        <p:spPr>
          <a:xfrm>
            <a:off x="1207100" y="2101800"/>
            <a:ext cx="64230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rgbClr val="FFF2CC"/>
                </a:highlight>
                <a:latin typeface="Urbanist"/>
                <a:ea typeface="Urbanist"/>
                <a:cs typeface="Urbanist"/>
                <a:sym typeface="Urbanist"/>
              </a:rPr>
              <a:t>Any Questions?</a:t>
            </a:r>
            <a:endParaRPr b="1" sz="3500">
              <a:highlight>
                <a:srgbClr val="FFF2CC"/>
              </a:highlight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542" name="Google Shape;5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550" y="2755273"/>
            <a:ext cx="4570776" cy="238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/>
          <p:nvPr/>
        </p:nvSpPr>
        <p:spPr>
          <a:xfrm>
            <a:off x="442600" y="1386725"/>
            <a:ext cx="4826400" cy="3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6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9EAD3"/>
                </a:solidFill>
                <a:latin typeface="Verdana"/>
                <a:ea typeface="Verdana"/>
                <a:cs typeface="Verdana"/>
                <a:sym typeface="Verdana"/>
              </a:rPr>
              <a:t>There are four main types of machine learning methods classified based on human supervision-</a:t>
            </a:r>
            <a:endParaRPr sz="12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D9EAD3"/>
                </a:solidFill>
                <a:latin typeface="Verdana"/>
                <a:ea typeface="Verdana"/>
                <a:cs typeface="Verdana"/>
                <a:sym typeface="Verdana"/>
              </a:rPr>
              <a:t>Supervised Learning</a:t>
            </a:r>
            <a:endParaRPr sz="11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D9EAD3"/>
                </a:solidFill>
                <a:latin typeface="Verdana"/>
                <a:ea typeface="Verdana"/>
                <a:cs typeface="Verdana"/>
                <a:sym typeface="Verdana"/>
              </a:rPr>
              <a:t>Unsupervised Learning</a:t>
            </a:r>
            <a:endParaRPr sz="11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D9EAD3"/>
                </a:solidFill>
                <a:latin typeface="Verdana"/>
                <a:ea typeface="Verdana"/>
                <a:cs typeface="Verdana"/>
                <a:sym typeface="Verdana"/>
              </a:rPr>
              <a:t>Semi-supervised Learning</a:t>
            </a:r>
            <a:endParaRPr sz="11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D9EAD3"/>
                </a:solidFill>
                <a:latin typeface="Verdana"/>
                <a:ea typeface="Verdana"/>
                <a:cs typeface="Verdana"/>
                <a:sym typeface="Verdana"/>
              </a:rPr>
              <a:t>Reinforcement Learning</a:t>
            </a:r>
            <a:endParaRPr sz="11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EAD3"/>
                </a:solidFill>
                <a:latin typeface="Verdana"/>
                <a:ea typeface="Verdana"/>
                <a:cs typeface="Verdana"/>
                <a:sym typeface="Verdana"/>
              </a:rPr>
              <a:t>Here we will discuss about linear regression model which falls under Supervised Learning.</a:t>
            </a:r>
            <a:endParaRPr sz="12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EAD3"/>
                </a:solidFill>
                <a:latin typeface="Verdana"/>
                <a:ea typeface="Verdana"/>
                <a:cs typeface="Verdana"/>
                <a:sym typeface="Verdana"/>
              </a:rPr>
              <a:t>Linear regression is a statistical technique that estimates the linear relationship between a dependent and one or more independent variables.The main goal of linear regression is to find the best-fit line through a set of data points that minimizes the difference between the actual values and predicted values. It is used in predictive modeling, financial forecasting, feature selection, risk assessment, etc.</a:t>
            </a:r>
            <a:endParaRPr sz="12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9EAD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7" name="Google Shape;4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654" y="0"/>
            <a:ext cx="77091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42"/>
          <p:cNvGrpSpPr/>
          <p:nvPr/>
        </p:nvGrpSpPr>
        <p:grpSpPr>
          <a:xfrm>
            <a:off x="376025" y="530975"/>
            <a:ext cx="5048100" cy="723300"/>
            <a:chOff x="661550" y="346775"/>
            <a:chExt cx="5048100" cy="723300"/>
          </a:xfrm>
        </p:grpSpPr>
        <p:cxnSp>
          <p:nvCxnSpPr>
            <p:cNvPr id="449" name="Google Shape;449;p42"/>
            <p:cNvCxnSpPr/>
            <p:nvPr/>
          </p:nvCxnSpPr>
          <p:spPr>
            <a:xfrm>
              <a:off x="3726650" y="856025"/>
              <a:ext cx="138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0" name="Google Shape;450;p42"/>
            <p:cNvCxnSpPr/>
            <p:nvPr/>
          </p:nvCxnSpPr>
          <p:spPr>
            <a:xfrm>
              <a:off x="3726650" y="804375"/>
              <a:ext cx="1166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1" name="Google Shape;451;p42"/>
            <p:cNvSpPr txBox="1"/>
            <p:nvPr/>
          </p:nvSpPr>
          <p:spPr>
            <a:xfrm>
              <a:off x="661550" y="346775"/>
              <a:ext cx="5048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2CC"/>
                  </a:solidFill>
                  <a:latin typeface="Lexend ExtraBold"/>
                  <a:ea typeface="Lexend ExtraBold"/>
                  <a:cs typeface="Lexend ExtraBold"/>
                  <a:sym typeface="Lexend ExtraBold"/>
                </a:rPr>
                <a:t>Introduction</a:t>
              </a:r>
              <a:endParaRPr sz="3500">
                <a:solidFill>
                  <a:srgbClr val="FFF2CC"/>
                </a:solidFill>
                <a:latin typeface="Lexend ExtraBold"/>
                <a:ea typeface="Lexend ExtraBold"/>
                <a:cs typeface="Lexend ExtraBold"/>
                <a:sym typeface="Lexend Extra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3"/>
          <p:cNvSpPr txBox="1"/>
          <p:nvPr/>
        </p:nvSpPr>
        <p:spPr>
          <a:xfrm>
            <a:off x="979075" y="1362175"/>
            <a:ext cx="615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7" name="Google Shape;457;p43"/>
          <p:cNvSpPr txBox="1"/>
          <p:nvPr/>
        </p:nvSpPr>
        <p:spPr>
          <a:xfrm>
            <a:off x="5167200" y="865975"/>
            <a:ext cx="3293700" cy="15393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When to Use Linear Regression </a:t>
            </a:r>
            <a:endParaRPr sz="18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Urbanist"/>
              <a:buChar char="➔"/>
            </a:pPr>
            <a:r>
              <a:rPr lang="en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Predicting Continuous Outcomes</a:t>
            </a:r>
            <a:endParaRPr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Urbanist"/>
              <a:buChar char="➔"/>
            </a:pPr>
            <a:r>
              <a:rPr lang="en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Assessing Linear Relationships</a:t>
            </a:r>
            <a:endParaRPr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Urbanist"/>
              <a:buChar char="➔"/>
            </a:pPr>
            <a:r>
              <a:rPr lang="en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Forecasting Trends</a:t>
            </a:r>
            <a:endParaRPr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Urbanist"/>
              <a:buChar char="➔"/>
            </a:pPr>
            <a:r>
              <a:rPr lang="en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Evaluating Variable Influence</a:t>
            </a:r>
            <a:endParaRPr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Urbanist"/>
              <a:buChar char="➔"/>
            </a:pPr>
            <a:r>
              <a:rPr lang="en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Testing Hypotheses</a:t>
            </a:r>
            <a:endParaRPr sz="2600"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8" name="Google Shape;458;p43"/>
          <p:cNvSpPr txBox="1"/>
          <p:nvPr/>
        </p:nvSpPr>
        <p:spPr>
          <a:xfrm>
            <a:off x="1198050" y="300175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AA5C0B"/>
                </a:solidFill>
                <a:latin typeface="Oswald"/>
                <a:ea typeface="Oswald"/>
                <a:cs typeface="Oswald"/>
                <a:sym typeface="Oswald"/>
              </a:rPr>
              <a:t>Study Objects</a:t>
            </a:r>
            <a:endParaRPr b="1" sz="3800">
              <a:solidFill>
                <a:srgbClr val="AA5C0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9" name="Google Shape;459;p43"/>
          <p:cNvSpPr txBox="1"/>
          <p:nvPr/>
        </p:nvSpPr>
        <p:spPr>
          <a:xfrm>
            <a:off x="453700" y="1328300"/>
            <a:ext cx="3618900" cy="14775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Why Use Linear Regression?</a:t>
            </a:r>
            <a:endParaRPr sz="18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400"/>
              <a:buFont typeface="Urbanist"/>
              <a:buChar char="➔"/>
            </a:pPr>
            <a:r>
              <a:rPr lang="en" sz="2100">
                <a:solidFill>
                  <a:srgbClr val="F9CB9C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" sz="1500">
                <a:solidFill>
                  <a:srgbClr val="F9CB9C"/>
                </a:solidFill>
                <a:latin typeface="Urbanist"/>
                <a:ea typeface="Urbanist"/>
                <a:cs typeface="Urbanist"/>
                <a:sym typeface="Urbanist"/>
              </a:rPr>
              <a:t>Simplicity and Interpretability</a:t>
            </a:r>
            <a:endParaRPr sz="1500">
              <a:solidFill>
                <a:srgbClr val="F9CB9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500"/>
              <a:buFont typeface="Urbanist"/>
              <a:buChar char="➔"/>
            </a:pPr>
            <a:r>
              <a:rPr lang="en" sz="1500">
                <a:solidFill>
                  <a:srgbClr val="F9CB9C"/>
                </a:solidFill>
                <a:latin typeface="Urbanist"/>
                <a:ea typeface="Urbanist"/>
                <a:cs typeface="Urbanist"/>
                <a:sym typeface="Urbanist"/>
              </a:rPr>
              <a:t>  Predictive Power:</a:t>
            </a:r>
            <a:endParaRPr sz="1500">
              <a:solidFill>
                <a:srgbClr val="F9CB9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500"/>
              <a:buFont typeface="Urbanist"/>
              <a:buChar char="➔"/>
            </a:pPr>
            <a:r>
              <a:rPr lang="en" sz="1500">
                <a:solidFill>
                  <a:srgbClr val="F9CB9C"/>
                </a:solidFill>
                <a:latin typeface="Urbanist"/>
                <a:ea typeface="Urbanist"/>
                <a:cs typeface="Urbanist"/>
                <a:sym typeface="Urbanist"/>
              </a:rPr>
              <a:t>  Baseline Modeling</a:t>
            </a:r>
            <a:endParaRPr sz="1500">
              <a:solidFill>
                <a:srgbClr val="F9CB9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500"/>
              <a:buFont typeface="Urbanist"/>
              <a:buChar char="➔"/>
            </a:pPr>
            <a:r>
              <a:rPr lang="en" sz="1500">
                <a:solidFill>
                  <a:srgbClr val="F9CB9C"/>
                </a:solidFill>
                <a:latin typeface="Urbanist"/>
                <a:ea typeface="Urbanist"/>
                <a:cs typeface="Urbanist"/>
                <a:sym typeface="Urbanist"/>
              </a:rPr>
              <a:t>  Efficiency </a:t>
            </a:r>
            <a:endParaRPr sz="1500">
              <a:solidFill>
                <a:srgbClr val="F9CB9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0" name="Google Shape;460;p43"/>
          <p:cNvSpPr/>
          <p:nvPr/>
        </p:nvSpPr>
        <p:spPr>
          <a:xfrm>
            <a:off x="228600" y="388525"/>
            <a:ext cx="944700" cy="531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1" name="Google Shape;461;p43"/>
          <p:cNvSpPr txBox="1"/>
          <p:nvPr/>
        </p:nvSpPr>
        <p:spPr>
          <a:xfrm>
            <a:off x="4525050" y="2974025"/>
            <a:ext cx="4361400" cy="16344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Real-World Examples of Linear Regression</a:t>
            </a:r>
            <a:endParaRPr sz="18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Urbanist"/>
              <a:buChar char="❏"/>
            </a:pPr>
            <a:r>
              <a:rPr lang="en" sz="1800">
                <a:solidFill>
                  <a:srgbClr val="BF9000"/>
                </a:solidFill>
                <a:latin typeface="Urbanist"/>
                <a:ea typeface="Urbanist"/>
                <a:cs typeface="Urbanist"/>
                <a:sym typeface="Urbanist"/>
              </a:rPr>
              <a:t>  </a:t>
            </a:r>
            <a:r>
              <a:rPr lang="en" sz="2100">
                <a:solidFill>
                  <a:srgbClr val="BF9000"/>
                </a:solidFill>
                <a:latin typeface="Urbanist"/>
                <a:ea typeface="Urbanist"/>
                <a:cs typeface="Urbanist"/>
                <a:sym typeface="Urbanist"/>
              </a:rPr>
              <a:t>  </a:t>
            </a:r>
            <a:r>
              <a:rPr lang="en" sz="1500">
                <a:solidFill>
                  <a:srgbClr val="BF9000"/>
                </a:solidFill>
                <a:latin typeface="Urbanist"/>
                <a:ea typeface="Urbanist"/>
                <a:cs typeface="Urbanist"/>
                <a:sym typeface="Urbanist"/>
              </a:rPr>
              <a:t>Sales Forecasting</a:t>
            </a:r>
            <a:endParaRPr sz="1500">
              <a:solidFill>
                <a:srgbClr val="BF9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500"/>
              <a:buFont typeface="Urbanist"/>
              <a:buChar char="❏"/>
            </a:pPr>
            <a:r>
              <a:rPr lang="en" sz="1500">
                <a:solidFill>
                  <a:srgbClr val="BF9000"/>
                </a:solidFill>
                <a:latin typeface="Urbanist"/>
                <a:ea typeface="Urbanist"/>
                <a:cs typeface="Urbanist"/>
                <a:sym typeface="Urbanist"/>
              </a:rPr>
              <a:t>      Housing Market Analysis</a:t>
            </a:r>
            <a:endParaRPr sz="1500">
              <a:solidFill>
                <a:srgbClr val="BF9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500"/>
              <a:buFont typeface="Urbanist"/>
              <a:buChar char="❏"/>
            </a:pPr>
            <a:r>
              <a:rPr lang="en" sz="1500">
                <a:solidFill>
                  <a:srgbClr val="BF9000"/>
                </a:solidFill>
                <a:latin typeface="Urbanist"/>
                <a:ea typeface="Urbanist"/>
                <a:cs typeface="Urbanist"/>
                <a:sym typeface="Urbanist"/>
              </a:rPr>
              <a:t>      Healthcare Predictions    </a:t>
            </a:r>
            <a:endParaRPr sz="1500">
              <a:solidFill>
                <a:srgbClr val="BF9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500"/>
              <a:buFont typeface="Urbanist"/>
              <a:buChar char="❏"/>
            </a:pPr>
            <a:r>
              <a:rPr lang="en" sz="1500">
                <a:solidFill>
                  <a:srgbClr val="BF9000"/>
                </a:solidFill>
                <a:latin typeface="Urbanist"/>
                <a:ea typeface="Urbanist"/>
                <a:cs typeface="Urbanist"/>
                <a:sym typeface="Urbanist"/>
              </a:rPr>
              <a:t>      Educational Performance</a:t>
            </a:r>
            <a:endParaRPr sz="1500">
              <a:solidFill>
                <a:srgbClr val="BF9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500"/>
              <a:buFont typeface="Urbanist"/>
              <a:buChar char="❏"/>
            </a:pPr>
            <a:r>
              <a:rPr lang="en" sz="1500">
                <a:solidFill>
                  <a:srgbClr val="BF9000"/>
                </a:solidFill>
                <a:latin typeface="Urbanist"/>
                <a:ea typeface="Urbanist"/>
                <a:cs typeface="Urbanist"/>
                <a:sym typeface="Urbanist"/>
              </a:rPr>
              <a:t>      Environmental Studies</a:t>
            </a:r>
            <a:endParaRPr sz="1500">
              <a:solidFill>
                <a:srgbClr val="BF9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2" name="Google Shape;462;p43"/>
          <p:cNvSpPr/>
          <p:nvPr/>
        </p:nvSpPr>
        <p:spPr>
          <a:xfrm rot="5400000">
            <a:off x="4827600" y="838525"/>
            <a:ext cx="258300" cy="420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E599"/>
          </a:solidFill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3" name="Google Shape;463;p43"/>
          <p:cNvSpPr/>
          <p:nvPr/>
        </p:nvSpPr>
        <p:spPr>
          <a:xfrm rot="5400000">
            <a:off x="99450" y="1280875"/>
            <a:ext cx="258300" cy="420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E599"/>
          </a:solidFill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4" name="Google Shape;464;p43"/>
          <p:cNvSpPr/>
          <p:nvPr/>
        </p:nvSpPr>
        <p:spPr>
          <a:xfrm rot="5400000">
            <a:off x="4153900" y="2892725"/>
            <a:ext cx="258300" cy="420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E599"/>
          </a:solidFill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465" name="Google Shape;4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00" y="2805800"/>
            <a:ext cx="3305131" cy="23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/>
          <p:nvPr/>
        </p:nvSpPr>
        <p:spPr>
          <a:xfrm>
            <a:off x="137225" y="85575"/>
            <a:ext cx="8778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1E1E1E"/>
                </a:solidFill>
                <a:highlight>
                  <a:srgbClr val="FFF2CC"/>
                </a:highlight>
                <a:latin typeface="Urbanist"/>
                <a:ea typeface="Urbanist"/>
                <a:cs typeface="Urbanist"/>
                <a:sym typeface="Urbanist"/>
              </a:rPr>
              <a:t>Methodology </a:t>
            </a:r>
            <a:r>
              <a:rPr b="1" lang="en" sz="2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  - </a:t>
            </a:r>
            <a:r>
              <a:rPr b="1" lang="en" sz="25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Mathematical Modeling and Prediction with Least Squares Technique :</a:t>
            </a:r>
            <a:endParaRPr>
              <a:solidFill>
                <a:srgbClr val="FFFF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137225" y="1039875"/>
            <a:ext cx="87783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The least square method is a fundamental technique in mathematical modeling used to find the best fitting curve or line to a set of experimental data points. It is impossible to find a curve of the desired form that passes through all the points .Thus the idea is to find the curve that best fits the data.</a:t>
            </a:r>
            <a:endParaRPr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137225" y="2084175"/>
            <a:ext cx="56982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Suppose we want to find a </a:t>
            </a:r>
            <a:r>
              <a:rPr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straight</a:t>
            </a:r>
            <a:r>
              <a:rPr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line 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y= a+ bx </a:t>
            </a:r>
            <a:r>
              <a:rPr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to the experimentally determined </a:t>
            </a:r>
            <a:r>
              <a:rPr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points ,</a:t>
            </a: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(x</a:t>
            </a:r>
            <a:r>
              <a:rPr baseline="-25000"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, y</a:t>
            </a:r>
            <a:r>
              <a:rPr baseline="-25000"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),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(x</a:t>
            </a:r>
            <a:r>
              <a:rPr baseline="-25000"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, y</a:t>
            </a:r>
            <a:r>
              <a:rPr baseline="-25000"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), . . . , (x</a:t>
            </a:r>
            <a:r>
              <a:rPr baseline="-25000"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, y</a:t>
            </a:r>
            <a:r>
              <a:rPr baseline="-25000"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</a:t>
            </a:r>
            <a:r>
              <a:rPr i="1"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),</a:t>
            </a:r>
            <a:endParaRPr baseline="-25000" i="1"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473" name="Google Shape;473;p44" title="ChatGPT Image May 26, 2025, 09_11_4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200" y="2192612"/>
            <a:ext cx="3107151" cy="218088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4"/>
          <p:cNvSpPr txBox="1"/>
          <p:nvPr/>
        </p:nvSpPr>
        <p:spPr>
          <a:xfrm>
            <a:off x="137225" y="3243900"/>
            <a:ext cx="54534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If the data were collinear, the line would pass through all n points then,</a:t>
            </a: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00"/>
                </a:solidFill>
                <a:latin typeface="Urbanist"/>
                <a:ea typeface="Urbanist"/>
                <a:cs typeface="Urbanist"/>
                <a:sym typeface="Urbanist"/>
              </a:rPr>
              <a:t>  </a:t>
            </a:r>
            <a:r>
              <a:rPr lang="en" sz="16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                            </a:t>
            </a:r>
            <a:r>
              <a:rPr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y</a:t>
            </a:r>
            <a:r>
              <a:rPr baseline="-25000"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1  </a:t>
            </a:r>
            <a:r>
              <a:rPr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= a + bx</a:t>
            </a:r>
            <a:r>
              <a:rPr baseline="-25000"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endParaRPr baseline="-25000" sz="17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                            y</a:t>
            </a:r>
            <a:r>
              <a:rPr baseline="-25000"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2 </a:t>
            </a:r>
            <a:r>
              <a:rPr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= a + bx</a:t>
            </a:r>
            <a:r>
              <a:rPr baseline="-25000"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endParaRPr sz="17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                             .   .   .</a:t>
            </a:r>
            <a:endParaRPr sz="17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                            y</a:t>
            </a:r>
            <a:r>
              <a:rPr baseline="-25000"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n </a:t>
            </a:r>
            <a:r>
              <a:rPr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= a + bx</a:t>
            </a:r>
            <a:r>
              <a:rPr baseline="-25000" lang="en" sz="17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n</a:t>
            </a:r>
            <a:endParaRPr baseline="-25000" sz="17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5" name="Google Shape;475;p44"/>
          <p:cNvSpPr txBox="1"/>
          <p:nvPr/>
        </p:nvSpPr>
        <p:spPr>
          <a:xfrm>
            <a:off x="6318400" y="4481925"/>
            <a:ext cx="24804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Fig : Mathematical Modeling</a:t>
            </a:r>
            <a:endParaRPr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Using least square</a:t>
            </a:r>
            <a:endParaRPr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 txBox="1"/>
          <p:nvPr/>
        </p:nvSpPr>
        <p:spPr>
          <a:xfrm>
            <a:off x="651850" y="511800"/>
            <a:ext cx="73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1" name="Google Shape;481;p45"/>
          <p:cNvSpPr txBox="1"/>
          <p:nvPr/>
        </p:nvSpPr>
        <p:spPr>
          <a:xfrm>
            <a:off x="78925" y="78325"/>
            <a:ext cx="9065100" cy="56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CDCAA"/>
                </a:solidFill>
                <a:latin typeface="Urbanist"/>
                <a:ea typeface="Urbanist"/>
                <a:cs typeface="Urbanist"/>
                <a:sym typeface="Urbanist"/>
              </a:rPr>
              <a:t>This system can be formatted as a matrix equation: </a:t>
            </a:r>
            <a:endParaRPr sz="1800">
              <a:solidFill>
                <a:srgbClr val="DCDCAA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                                                            </a:t>
            </a:r>
            <a:endParaRPr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M </a:t>
            </a:r>
            <a:r>
              <a:rPr lang="en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=</a:t>
            </a:r>
            <a:endParaRPr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 sz="1800">
              <a:solidFill>
                <a:srgbClr val="FFFF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Or compactly as  ,</a:t>
            </a:r>
            <a:r>
              <a:rPr lang="en" sz="1600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	</a:t>
            </a:r>
            <a:endParaRPr sz="1600"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Urbanist"/>
                <a:ea typeface="Urbanist"/>
                <a:cs typeface="Urbanist"/>
                <a:sym typeface="Urbanist"/>
              </a:rPr>
              <a:t>							 	</a:t>
            </a:r>
            <a:r>
              <a:rPr lang="en" sz="21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Mv  =  y</a:t>
            </a:r>
            <a:endParaRPr sz="2100"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When there are no data points than equation (an overdetermined system), the best solution in the least </a:t>
            </a:r>
            <a:r>
              <a:rPr lang="en" sz="1800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square</a:t>
            </a:r>
            <a:r>
              <a:rPr lang="en" sz="1800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 sense is: </a:t>
            </a:r>
            <a:endParaRPr sz="1800"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Urbanist"/>
                <a:ea typeface="Urbanist"/>
                <a:cs typeface="Urbanist"/>
                <a:sym typeface="Urbanist"/>
              </a:rPr>
              <a:t>                                                                   </a:t>
            </a:r>
            <a:r>
              <a:rPr lang="en" sz="1900">
                <a:solidFill>
                  <a:srgbClr val="FFFF00"/>
                </a:solidFill>
                <a:latin typeface="Urbanist"/>
                <a:ea typeface="Urbanist"/>
                <a:cs typeface="Urbanist"/>
                <a:sym typeface="Urbanist"/>
              </a:rPr>
              <a:t>  </a:t>
            </a: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M</a:t>
            </a:r>
            <a:r>
              <a:rPr baseline="30000"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T </a:t>
            </a: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Mv  =  M</a:t>
            </a:r>
            <a:r>
              <a:rPr baseline="30000"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T</a:t>
            </a: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y</a:t>
            </a:r>
            <a:endParaRPr sz="1900"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                                                           v = (</a:t>
            </a: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M</a:t>
            </a:r>
            <a:r>
              <a:rPr baseline="30000"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T </a:t>
            </a: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M)</a:t>
            </a:r>
            <a:r>
              <a:rPr baseline="30000"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-1</a:t>
            </a: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M</a:t>
            </a:r>
            <a:r>
              <a:rPr baseline="30000"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T</a:t>
            </a:r>
            <a:r>
              <a:rPr lang="en" sz="19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y</a:t>
            </a:r>
            <a:endParaRPr sz="1900"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D966"/>
                </a:solidFill>
                <a:latin typeface="Urbanist"/>
                <a:ea typeface="Urbanist"/>
                <a:cs typeface="Urbanist"/>
                <a:sym typeface="Urbanist"/>
              </a:rPr>
              <a:t>This gives the unique least square solution, provided the column of M are linearly independent.</a:t>
            </a:r>
            <a:endParaRPr sz="1800">
              <a:solidFill>
                <a:srgbClr val="FFD966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Urbanist"/>
                <a:ea typeface="Urbanist"/>
                <a:cs typeface="Urbanist"/>
                <a:sym typeface="Urbanist"/>
              </a:rPr>
              <a:t>         </a:t>
            </a:r>
            <a:endParaRPr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2" name="Google Shape;482;p45"/>
          <p:cNvSpPr/>
          <p:nvPr/>
        </p:nvSpPr>
        <p:spPr>
          <a:xfrm>
            <a:off x="5670625" y="652400"/>
            <a:ext cx="462300" cy="1044000"/>
          </a:xfrm>
          <a:prstGeom prst="bracket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</a:t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</a:t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3" name="Google Shape;483;p45"/>
          <p:cNvSpPr/>
          <p:nvPr/>
        </p:nvSpPr>
        <p:spPr>
          <a:xfrm>
            <a:off x="4213200" y="614150"/>
            <a:ext cx="623700" cy="1120500"/>
          </a:xfrm>
          <a:prstGeom prst="bracket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y</a:t>
            </a:r>
            <a:r>
              <a:rPr baseline="-25000"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endParaRPr baseline="-25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y</a:t>
            </a:r>
            <a:r>
              <a:rPr baseline="-25000"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endParaRPr baseline="-25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y</a:t>
            </a:r>
            <a:r>
              <a:rPr baseline="-25000"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</a:t>
            </a:r>
            <a:endParaRPr baseline="-25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4" name="Google Shape;484;p45"/>
          <p:cNvSpPr/>
          <p:nvPr/>
        </p:nvSpPr>
        <p:spPr>
          <a:xfrm>
            <a:off x="2879600" y="652400"/>
            <a:ext cx="789300" cy="1044000"/>
          </a:xfrm>
          <a:prstGeom prst="bracket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     x</a:t>
            </a:r>
            <a:r>
              <a:rPr baseline="-25000"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endParaRPr baseline="-25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     x</a:t>
            </a:r>
            <a:r>
              <a:rPr baseline="-25000"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endParaRPr baseline="-25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.    .  .</a:t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     x</a:t>
            </a:r>
            <a:r>
              <a:rPr baseline="-25000" lang="en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</a:t>
            </a:r>
            <a:endParaRPr baseline="-25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5" name="Google Shape;485;p45"/>
          <p:cNvSpPr txBox="1"/>
          <p:nvPr/>
        </p:nvSpPr>
        <p:spPr>
          <a:xfrm>
            <a:off x="3772775" y="1009350"/>
            <a:ext cx="477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y</a:t>
            </a:r>
            <a:r>
              <a:rPr lang="en" sz="1800">
                <a:solidFill>
                  <a:srgbClr val="1155CC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=			</a:t>
            </a:r>
            <a:r>
              <a:rPr lang="en" sz="1600">
                <a:solidFill>
                  <a:srgbClr val="00FFFF"/>
                </a:solidFill>
                <a:latin typeface="Urbanist"/>
                <a:ea typeface="Urbanist"/>
                <a:cs typeface="Urbanist"/>
                <a:sym typeface="Urbanist"/>
              </a:rPr>
              <a:t>v 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= 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 txBox="1"/>
          <p:nvPr/>
        </p:nvSpPr>
        <p:spPr>
          <a:xfrm>
            <a:off x="153850" y="134100"/>
            <a:ext cx="751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2CC"/>
                </a:solidFill>
              </a:rPr>
              <a:t>Example:Apartment Price vs Area</a:t>
            </a:r>
            <a:endParaRPr b="1" sz="3200">
              <a:solidFill>
                <a:srgbClr val="FFF2CC"/>
              </a:solidFill>
            </a:endParaRPr>
          </a:p>
        </p:txBody>
      </p:sp>
      <p:grpSp>
        <p:nvGrpSpPr>
          <p:cNvPr id="491" name="Google Shape;491;p46"/>
          <p:cNvGrpSpPr/>
          <p:nvPr/>
        </p:nvGrpSpPr>
        <p:grpSpPr>
          <a:xfrm>
            <a:off x="6814050" y="509414"/>
            <a:ext cx="1380000" cy="117153"/>
            <a:chOff x="3726650" y="804375"/>
            <a:chExt cx="1380000" cy="51650"/>
          </a:xfrm>
        </p:grpSpPr>
        <p:cxnSp>
          <p:nvCxnSpPr>
            <p:cNvPr id="492" name="Google Shape;492;p46"/>
            <p:cNvCxnSpPr/>
            <p:nvPr/>
          </p:nvCxnSpPr>
          <p:spPr>
            <a:xfrm>
              <a:off x="3726650" y="856025"/>
              <a:ext cx="138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6"/>
            <p:cNvCxnSpPr/>
            <p:nvPr/>
          </p:nvCxnSpPr>
          <p:spPr>
            <a:xfrm>
              <a:off x="3726650" y="804375"/>
              <a:ext cx="1166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94" name="Google Shape;494;p46"/>
          <p:cNvSpPr txBox="1"/>
          <p:nvPr/>
        </p:nvSpPr>
        <p:spPr>
          <a:xfrm>
            <a:off x="247650" y="768375"/>
            <a:ext cx="41643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  <a:latin typeface="Urbanist"/>
                <a:ea typeface="Urbanist"/>
                <a:cs typeface="Urbanist"/>
                <a:sym typeface="Urbanist"/>
              </a:rPr>
              <a:t>We have a dataset containing information about apartments in Moscow. We will examine the correlation between area and price. If we create a scatter plot of area versus price, we get a graph like this (Fig -1 )</a:t>
            </a:r>
            <a:r>
              <a:rPr lang="en" sz="1800">
                <a:solidFill>
                  <a:srgbClr val="66000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sz="1800">
              <a:solidFill>
                <a:srgbClr val="66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5" name="Google Shape;495;p46"/>
          <p:cNvSpPr txBox="1"/>
          <p:nvPr/>
        </p:nvSpPr>
        <p:spPr>
          <a:xfrm>
            <a:off x="6217450" y="4216625"/>
            <a:ext cx="1005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E599"/>
                </a:solidFill>
                <a:latin typeface="Lora"/>
                <a:ea typeface="Lora"/>
                <a:cs typeface="Lora"/>
                <a:sym typeface="Lora"/>
              </a:rPr>
              <a:t>Fig -1</a:t>
            </a:r>
            <a:endParaRPr sz="1500">
              <a:solidFill>
                <a:srgbClr val="FFE59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6" name="Google Shape;496;p46"/>
          <p:cNvSpPr txBox="1"/>
          <p:nvPr/>
        </p:nvSpPr>
        <p:spPr>
          <a:xfrm>
            <a:off x="247650" y="2769300"/>
            <a:ext cx="3798900" cy="23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Our task is to draw a straight line that best fits these data points that is we want to fit a straight line</a:t>
            </a:r>
            <a:r>
              <a:rPr i="1" lang="en" sz="18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  y=a+bx.</a:t>
            </a:r>
            <a:r>
              <a:rPr lang="en" sz="18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 Our next objective to find a ,b</a:t>
            </a:r>
            <a:r>
              <a:rPr lang="en" sz="18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 .</a:t>
            </a:r>
            <a:endParaRPr sz="18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497" name="Google Shape;497;p46" title="scattr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950" y="811200"/>
            <a:ext cx="4412950" cy="34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 txBox="1"/>
          <p:nvPr/>
        </p:nvSpPr>
        <p:spPr>
          <a:xfrm>
            <a:off x="169700" y="234975"/>
            <a:ext cx="88248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Now from above theorem we can easily calculate a,b . Since we have a large dataset of 1000 points so we’ll be using </a:t>
            </a:r>
            <a:r>
              <a:rPr b="1" i="1" lang="en" sz="19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Fortran </a:t>
            </a:r>
            <a:r>
              <a:rPr lang="en" sz="19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to do the matrix calculations.</a:t>
            </a:r>
            <a:endParaRPr sz="21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3" name="Google Shape;503;p47"/>
          <p:cNvSpPr txBox="1"/>
          <p:nvPr/>
        </p:nvSpPr>
        <p:spPr>
          <a:xfrm>
            <a:off x="156600" y="1187975"/>
            <a:ext cx="88248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The Solution of the above problem (using Fortran) :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    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 a = -19870782.233924244     </a:t>
            </a: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 b =   894122.25832585921     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    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The best fitting line or regression Line is</a:t>
            </a:r>
            <a:r>
              <a:rPr lang="en" sz="1900">
                <a:solidFill>
                  <a:srgbClr val="1155CC"/>
                </a:solidFill>
                <a:latin typeface="Urbanist"/>
                <a:ea typeface="Urbanist"/>
                <a:cs typeface="Urbanist"/>
                <a:sym typeface="Urbanist"/>
              </a:rPr>
              <a:t>:  </a:t>
            </a:r>
            <a:r>
              <a:rPr b="1" i="1" lang="en" sz="1900">
                <a:solidFill>
                  <a:srgbClr val="CC0000"/>
                </a:solidFill>
                <a:latin typeface="Urbanist"/>
                <a:ea typeface="Urbanist"/>
                <a:cs typeface="Urbanist"/>
                <a:sym typeface="Urbanist"/>
              </a:rPr>
              <a:t>y = -19870782.23 +   894122.26x</a:t>
            </a:r>
            <a:endParaRPr b="1" i="1" sz="1900">
              <a:solidFill>
                <a:srgbClr val="CC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4" name="Google Shape;504;p47"/>
          <p:cNvSpPr txBox="1"/>
          <p:nvPr/>
        </p:nvSpPr>
        <p:spPr>
          <a:xfrm>
            <a:off x="169700" y="3243900"/>
            <a:ext cx="8341800" cy="1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By using actual Linear Regression Model in </a:t>
            </a:r>
            <a:r>
              <a:rPr b="1" i="1"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scikit learn</a:t>
            </a: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we’ll obtain exactly the same value of a , b,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" sz="1650">
                <a:solidFill>
                  <a:srgbClr val="B4B4B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50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LinearRegression</a:t>
            </a:r>
            <a:r>
              <a:rPr lang="en" sz="1650">
                <a:solidFill>
                  <a:srgbClr val="B4B4B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650">
              <a:solidFill>
                <a:srgbClr val="B4B4B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" sz="1650">
                <a:solidFill>
                  <a:srgbClr val="B4B4B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650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fit</a:t>
            </a:r>
            <a:r>
              <a:rPr lang="en" sz="1650">
                <a:solidFill>
                  <a:srgbClr val="B4B4B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lang="en" sz="1650">
                <a:solidFill>
                  <a:srgbClr val="B4B4B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6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y_train</a:t>
            </a:r>
            <a:r>
              <a:rPr lang="en" sz="1650">
                <a:solidFill>
                  <a:srgbClr val="B4B4B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50">
              <a:solidFill>
                <a:srgbClr val="B4B4B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"/>
          <p:cNvSpPr txBox="1"/>
          <p:nvPr/>
        </p:nvSpPr>
        <p:spPr>
          <a:xfrm>
            <a:off x="228600" y="228600"/>
            <a:ext cx="8686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After plotting the regression line on the data points, we can observe how well it fits the trend.</a:t>
            </a:r>
            <a:endParaRPr sz="2000">
              <a:solidFill>
                <a:srgbClr val="FFE599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510" name="Google Shape;510;p48" title="Figure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25" y="1097850"/>
            <a:ext cx="5101374" cy="33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8"/>
          <p:cNvSpPr txBox="1"/>
          <p:nvPr/>
        </p:nvSpPr>
        <p:spPr>
          <a:xfrm>
            <a:off x="1396850" y="4599125"/>
            <a:ext cx="2937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3749B"/>
                </a:solidFill>
                <a:latin typeface="Urbanist"/>
                <a:ea typeface="Urbanist"/>
                <a:cs typeface="Urbanist"/>
                <a:sym typeface="Urbanist"/>
              </a:rPr>
              <a:t>Figure: The Regression Line</a:t>
            </a:r>
            <a:endParaRPr b="1" sz="1700">
              <a:solidFill>
                <a:srgbClr val="C3749B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2" name="Google Shape;512;p48"/>
          <p:cNvSpPr txBox="1"/>
          <p:nvPr/>
        </p:nvSpPr>
        <p:spPr>
          <a:xfrm>
            <a:off x="5800750" y="1174950"/>
            <a:ext cx="30288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(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NB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Our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 dataset,Fortran 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and P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ython codes,outputs and images are 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available</a:t>
            </a:r>
            <a:r>
              <a:rPr lang="en" sz="1200">
                <a:solidFill>
                  <a:srgbClr val="EA9999"/>
                </a:solidFill>
                <a:latin typeface="Urbanist"/>
                <a:ea typeface="Urbanist"/>
                <a:cs typeface="Urbanist"/>
                <a:sym typeface="Urbanist"/>
              </a:rPr>
              <a:t> in this link:</a:t>
            </a:r>
            <a:endParaRPr sz="1200">
              <a:solidFill>
                <a:srgbClr val="EA999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https://drive.google.com/drive/folders/1sYM4EJ-F_HhN9GPXVlVYuEfqlvIv7B71?usp=sharing</a:t>
            </a:r>
            <a:r>
              <a:rPr lang="en" sz="1200">
                <a:solidFill>
                  <a:srgbClr val="FFF2CC"/>
                </a:solidFill>
                <a:latin typeface="Urbanist"/>
                <a:ea typeface="Urbanist"/>
                <a:cs typeface="Urbanist"/>
                <a:sym typeface="Urbanist"/>
              </a:rPr>
              <a:t>) </a:t>
            </a:r>
            <a:endParaRPr sz="1200">
              <a:solidFill>
                <a:srgbClr val="FFF2CC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513" name="Google Shape;51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100" y="2523225"/>
            <a:ext cx="2993550" cy="258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9"/>
          <p:cNvSpPr txBox="1"/>
          <p:nvPr/>
        </p:nvSpPr>
        <p:spPr>
          <a:xfrm flipH="1" rot="10800000">
            <a:off x="1425000" y="2672600"/>
            <a:ext cx="79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9" name="Google Shape;519;p49"/>
          <p:cNvSpPr txBox="1"/>
          <p:nvPr/>
        </p:nvSpPr>
        <p:spPr>
          <a:xfrm>
            <a:off x="8369300" y="5143500"/>
            <a:ext cx="8832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8001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0" name="Google Shape;520;p49"/>
          <p:cNvSpPr txBox="1"/>
          <p:nvPr/>
        </p:nvSpPr>
        <p:spPr>
          <a:xfrm>
            <a:off x="0" y="1189675"/>
            <a:ext cx="2163600" cy="3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AutoNum type="arabicPeriod"/>
            </a:pPr>
            <a:r>
              <a:rPr b="1" lang="en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Benefits </a:t>
            </a:r>
            <a:r>
              <a:rPr b="1" lang="en">
                <a:solidFill>
                  <a:srgbClr val="FFE599"/>
                </a:solidFill>
              </a:rPr>
              <a:t>of </a:t>
            </a:r>
            <a:r>
              <a:rPr b="1" lang="en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using the LR Model :</a:t>
            </a:r>
            <a:endParaRPr b="1">
              <a:solidFill>
                <a:srgbClr val="FFE59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    </a:t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Simple &amp; easy to implement.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Interpretable result (slope, intercepts).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 Good for understanding relationships between two continuous variables.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Computationally inexpensive.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1" name="Google Shape;521;p49"/>
          <p:cNvSpPr txBox="1"/>
          <p:nvPr/>
        </p:nvSpPr>
        <p:spPr>
          <a:xfrm>
            <a:off x="427075" y="2109150"/>
            <a:ext cx="18162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2" name="Google Shape;522;p49"/>
          <p:cNvSpPr txBox="1"/>
          <p:nvPr/>
        </p:nvSpPr>
        <p:spPr>
          <a:xfrm>
            <a:off x="2109125" y="1189675"/>
            <a:ext cx="2333700" cy="3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2</a:t>
            </a:r>
            <a:r>
              <a:rPr b="1" lang="en" sz="1200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.      </a:t>
            </a:r>
            <a:r>
              <a:rPr b="1" lang="en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 Limitations of the  LR Model :</a:t>
            </a:r>
            <a:endParaRPr b="1">
              <a:solidFill>
                <a:srgbClr val="FFE59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98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Assumes a linear relationship, which not always be true.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Sensitive to outliers.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Not suitable for complex data sets with multiple interactions.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3" name="Google Shape;523;p49"/>
          <p:cNvSpPr txBox="1"/>
          <p:nvPr/>
        </p:nvSpPr>
        <p:spPr>
          <a:xfrm>
            <a:off x="4352600" y="1223700"/>
            <a:ext cx="2291400" cy="25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3.     </a:t>
            </a:r>
            <a:r>
              <a:rPr b="1" lang="en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Effect of Outliers on   Our Model :</a:t>
            </a:r>
            <a:endParaRPr b="1">
              <a:solidFill>
                <a:srgbClr val="FFE59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Outliers can significantly distort the regression line.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Leads to inaccurate predictions.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Always analyzes data visually(scatter plot) &amp; statistically to detect outliers.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4" name="Google Shape;524;p49"/>
          <p:cNvSpPr txBox="1"/>
          <p:nvPr/>
        </p:nvSpPr>
        <p:spPr>
          <a:xfrm>
            <a:off x="6720050" y="1151075"/>
            <a:ext cx="2369400" cy="3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4. </a:t>
            </a:r>
            <a:r>
              <a:rPr b="1" lang="en">
                <a:solidFill>
                  <a:srgbClr val="FFE599"/>
                </a:solidFill>
                <a:latin typeface="Urbanist"/>
                <a:ea typeface="Urbanist"/>
                <a:cs typeface="Urbanist"/>
                <a:sym typeface="Urbanist"/>
              </a:rPr>
              <a:t>Summary &amp; Conclusions </a:t>
            </a:r>
            <a:endParaRPr b="1">
              <a:solidFill>
                <a:srgbClr val="FFE59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Linear Regression is a foundational algorithm in </a:t>
            </a: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machine</a:t>
            </a: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 learning.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Great for baseline models &amp; interpretation.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Must be used carefully by understanding its assumptions &amp; limitations.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300"/>
              <a:buFont typeface="Urbanist"/>
              <a:buAutoNum type="alphaLcPeriod"/>
            </a:pPr>
            <a:r>
              <a:rPr lang="en" sz="1300">
                <a:solidFill>
                  <a:srgbClr val="F1C232"/>
                </a:solidFill>
                <a:latin typeface="Urbanist"/>
                <a:ea typeface="Urbanist"/>
                <a:cs typeface="Urbanist"/>
                <a:sym typeface="Urbanist"/>
              </a:rPr>
              <a:t>Sets the stage for advanced models like multiple linear regression, polynomial regression etc.</a:t>
            </a:r>
            <a:endParaRPr sz="1300">
              <a:solidFill>
                <a:srgbClr val="F1C23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5" name="Google Shape;525;p49"/>
          <p:cNvSpPr txBox="1"/>
          <p:nvPr/>
        </p:nvSpPr>
        <p:spPr>
          <a:xfrm>
            <a:off x="878825" y="87900"/>
            <a:ext cx="79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highlight>
                  <a:srgbClr val="A4C2F4"/>
                </a:highlight>
              </a:rPr>
              <a:t>Takeaways </a:t>
            </a:r>
            <a:r>
              <a:rPr b="1" lang="en" sz="3000">
                <a:solidFill>
                  <a:schemeClr val="dk1"/>
                </a:solidFill>
                <a:highlight>
                  <a:srgbClr val="A4C2F4"/>
                </a:highlight>
              </a:rPr>
              <a:t>from Simple Linear Regression</a:t>
            </a:r>
            <a:endParaRPr b="1" sz="3000">
              <a:solidFill>
                <a:schemeClr val="dk1"/>
              </a:solidFill>
              <a:highlight>
                <a:srgbClr val="A4C2F4"/>
              </a:highlight>
            </a:endParaRPr>
          </a:p>
        </p:txBody>
      </p:sp>
      <p:cxnSp>
        <p:nvCxnSpPr>
          <p:cNvPr id="526" name="Google Shape;526;p49"/>
          <p:cNvCxnSpPr/>
          <p:nvPr/>
        </p:nvCxnSpPr>
        <p:spPr>
          <a:xfrm>
            <a:off x="2109125" y="1313075"/>
            <a:ext cx="6900" cy="28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49"/>
          <p:cNvCxnSpPr/>
          <p:nvPr/>
        </p:nvCxnSpPr>
        <p:spPr>
          <a:xfrm>
            <a:off x="2163525" y="1612450"/>
            <a:ext cx="0" cy="20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49"/>
          <p:cNvCxnSpPr/>
          <p:nvPr/>
        </p:nvCxnSpPr>
        <p:spPr>
          <a:xfrm>
            <a:off x="4398275" y="1363425"/>
            <a:ext cx="6900" cy="28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49"/>
          <p:cNvCxnSpPr/>
          <p:nvPr/>
        </p:nvCxnSpPr>
        <p:spPr>
          <a:xfrm>
            <a:off x="4428800" y="1612450"/>
            <a:ext cx="8400" cy="208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49"/>
          <p:cNvCxnSpPr/>
          <p:nvPr/>
        </p:nvCxnSpPr>
        <p:spPr>
          <a:xfrm>
            <a:off x="6678575" y="1321650"/>
            <a:ext cx="6900" cy="28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49"/>
          <p:cNvCxnSpPr/>
          <p:nvPr/>
        </p:nvCxnSpPr>
        <p:spPr>
          <a:xfrm>
            <a:off x="6720100" y="1680125"/>
            <a:ext cx="1800" cy="208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2" name="Google Shape;532;p49"/>
          <p:cNvSpPr/>
          <p:nvPr/>
        </p:nvSpPr>
        <p:spPr>
          <a:xfrm>
            <a:off x="184850" y="160575"/>
            <a:ext cx="741600" cy="5109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