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8" r:id="rId3"/>
    <p:sldId id="276" r:id="rId4"/>
    <p:sldId id="275" r:id="rId5"/>
    <p:sldId id="277" r:id="rId6"/>
    <p:sldId id="261" r:id="rId7"/>
    <p:sldId id="263" r:id="rId8"/>
    <p:sldId id="273" r:id="rId9"/>
    <p:sldId id="269" r:id="rId10"/>
    <p:sldId id="270" r:id="rId11"/>
    <p:sldId id="271" r:id="rId12"/>
    <p:sldId id="272" r:id="rId13"/>
    <p:sldId id="264" r:id="rId14"/>
    <p:sldId id="262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038"/>
    <a:srgbClr val="20779C"/>
    <a:srgbClr val="303030"/>
    <a:srgbClr val="0E384B"/>
    <a:srgbClr val="F14902"/>
    <a:srgbClr val="800000"/>
    <a:srgbClr val="C0DBE1"/>
    <a:srgbClr val="207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44B8-D2F0-47E7-A49F-7C2B6778D1DC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BA6A-47E3-4843-A424-4E06431A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0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15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01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1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9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4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0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4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9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8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4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4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1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6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50D4B54-0204-46A3-9F37-0B59BEAF1BDB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41BC9F5-B11F-4DCC-B8B9-496B144F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60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382754-F194-4E31-836C-3F817B18B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7232"/>
          <a:stretch/>
        </p:blipFill>
        <p:spPr>
          <a:xfrm>
            <a:off x="0" y="0"/>
            <a:ext cx="12192000" cy="7021789"/>
          </a:xfrm>
          <a:prstGeom prst="rect">
            <a:avLst/>
          </a:prstGeom>
          <a:solidFill>
            <a:srgbClr val="1A2038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104A4-8F68-49E9-A9DD-7833B22D0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6" y="4673556"/>
            <a:ext cx="5005131" cy="1447844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latin typeface="Bahnschrift SemiBold SemiConden" panose="020B0502040204020203" pitchFamily="34" charset="0"/>
              </a:rPr>
              <a:t>Face Recognition Using </a:t>
            </a:r>
            <a:br>
              <a:rPr lang="en-GB" sz="4800" dirty="0">
                <a:latin typeface="Bahnschrift SemiBold SemiConden" panose="020B0502040204020203" pitchFamily="34" charset="0"/>
              </a:rPr>
            </a:br>
            <a:r>
              <a:rPr lang="en-GB" sz="4800" dirty="0">
                <a:latin typeface="Bahnschrift SemiBold SemiConden" panose="020B0502040204020203" pitchFamily="34" charset="0"/>
              </a:rPr>
              <a:t>PCA (Eigenface Method)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E9DA5-35FD-43C1-8F15-2BB7C7EF5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146" y="4047798"/>
            <a:ext cx="5884315" cy="754025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latin typeface="Bahnschrift Light Condensed" panose="020B0502040204020203" pitchFamily="34" charset="0"/>
              </a:rPr>
              <a:t>Recognizing faces using PCA and eigenfaces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00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84A2564-9CA3-40F5-B475-B5962D5C74CA}"/>
              </a:ext>
            </a:extLst>
          </p:cNvPr>
          <p:cNvSpPr/>
          <p:nvPr/>
        </p:nvSpPr>
        <p:spPr>
          <a:xfrm>
            <a:off x="-558800" y="5437934"/>
            <a:ext cx="4592798" cy="287225"/>
          </a:xfrm>
          <a:prstGeom prst="rect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32EB706-1BC8-4E77-A10B-0C7AF26022D0}"/>
              </a:ext>
            </a:extLst>
          </p:cNvPr>
          <p:cNvSpPr/>
          <p:nvPr/>
        </p:nvSpPr>
        <p:spPr>
          <a:xfrm>
            <a:off x="3366837" y="2904514"/>
            <a:ext cx="756359" cy="514350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C3F9AAA-A9F4-4B40-8A26-DFDC31D17348}"/>
              </a:ext>
            </a:extLst>
          </p:cNvPr>
          <p:cNvSpPr/>
          <p:nvPr/>
        </p:nvSpPr>
        <p:spPr>
          <a:xfrm>
            <a:off x="7276917" y="2916294"/>
            <a:ext cx="756359" cy="514350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23A21-7AE9-4214-8C0A-E34A7AC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 SemiBold SemiConden" panose="020B0502040204020203" pitchFamily="34" charset="0"/>
              </a:rPr>
              <a:t>Mathematical Example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15848-5B92-40A7-8A21-C4AE6084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454807"/>
            <a:ext cx="11510246" cy="6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B5ED83-5109-4EED-B815-255BFA351642}"/>
              </a:ext>
            </a:extLst>
          </p:cNvPr>
          <p:cNvSpPr txBox="1"/>
          <p:nvPr/>
        </p:nvSpPr>
        <p:spPr>
          <a:xfrm>
            <a:off x="960150" y="1894327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Step 1: Form the data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2E3DB-CCE9-4554-B7CE-B64F6FF1F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3959"/>
          <a:stretch/>
        </p:blipFill>
        <p:spPr>
          <a:xfrm>
            <a:off x="820435" y="2282218"/>
            <a:ext cx="2924583" cy="1752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A215B-B7CB-4802-8A86-73D9044BE8B4}"/>
              </a:ext>
            </a:extLst>
          </p:cNvPr>
          <p:cNvSpPr txBox="1"/>
          <p:nvPr/>
        </p:nvSpPr>
        <p:spPr>
          <a:xfrm>
            <a:off x="4412827" y="1890529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Step 2: Compute the mean face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4D94B-4CFF-4EEB-8982-831630F3E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4"/>
          <a:stretch/>
        </p:blipFill>
        <p:spPr>
          <a:xfrm>
            <a:off x="4035169" y="2282220"/>
            <a:ext cx="3600953" cy="1752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F3933A-5026-4753-B985-0EFCF7E822AB}"/>
              </a:ext>
            </a:extLst>
          </p:cNvPr>
          <p:cNvSpPr txBox="1"/>
          <p:nvPr/>
        </p:nvSpPr>
        <p:spPr>
          <a:xfrm>
            <a:off x="7779174" y="1896400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Step 3: Subtract the mean (</a:t>
            </a:r>
            <a:r>
              <a:rPr lang="en-GB" dirty="0" err="1">
                <a:latin typeface="Bahnschrift SemiBold SemiConden" panose="020B0502040204020203" pitchFamily="34" charset="0"/>
              </a:rPr>
              <a:t>center</a:t>
            </a:r>
            <a:r>
              <a:rPr lang="en-GB" dirty="0">
                <a:latin typeface="Bahnschrift SemiBold SemiConden" panose="020B0502040204020203" pitchFamily="34" charset="0"/>
              </a:rPr>
              <a:t> the data)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219502-FF96-40FC-8ECE-DF10CD95B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73" y="2282219"/>
            <a:ext cx="3734321" cy="1752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DA6DAF22-7099-4698-B81C-D464A2369BD9}"/>
              </a:ext>
            </a:extLst>
          </p:cNvPr>
          <p:cNvSpPr/>
          <p:nvPr/>
        </p:nvSpPr>
        <p:spPr>
          <a:xfrm rot="10800000">
            <a:off x="6659986" y="5296176"/>
            <a:ext cx="2238375" cy="514350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52DB4E-FBC9-4722-A199-7605508EFD78}"/>
              </a:ext>
            </a:extLst>
          </p:cNvPr>
          <p:cNvSpPr txBox="1"/>
          <p:nvPr/>
        </p:nvSpPr>
        <p:spPr>
          <a:xfrm>
            <a:off x="6942194" y="4199658"/>
            <a:ext cx="484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ahnschrift SemiBold SemiConden" panose="020B0502040204020203" pitchFamily="34" charset="0"/>
              </a:rPr>
              <a:t>Step 4: Compute the covariance matrix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6876422-16F5-4611-A03F-6D0443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1" r="8692" b="20656"/>
          <a:stretch/>
        </p:blipFill>
        <p:spPr>
          <a:xfrm>
            <a:off x="8736012" y="5196842"/>
            <a:ext cx="2924582" cy="713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4E000E-6E68-40AA-A9A8-AF25E2282A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r="31648" b="17320"/>
          <a:stretch/>
        </p:blipFill>
        <p:spPr>
          <a:xfrm>
            <a:off x="3883763" y="4804078"/>
            <a:ext cx="2924582" cy="1498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Arrow: Curved Left 37">
            <a:extLst>
              <a:ext uri="{FF2B5EF4-FFF2-40B4-BE49-F238E27FC236}">
                <a16:creationId xmlns:a16="http://schemas.microsoft.com/office/drawing/2014/main" id="{DF2C3A75-F71E-4496-9E2F-4952C0DAE9FC}"/>
              </a:ext>
            </a:extLst>
          </p:cNvPr>
          <p:cNvSpPr/>
          <p:nvPr/>
        </p:nvSpPr>
        <p:spPr>
          <a:xfrm>
            <a:off x="11692812" y="2608279"/>
            <a:ext cx="867488" cy="3147365"/>
          </a:xfrm>
          <a:prstGeom prst="curvedLef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AFE6FE7-4C97-4DC2-BDCD-D252E8F6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4655226"/>
            <a:ext cx="11510246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4CB51F6-70B9-4403-BAB4-E9132BC8F734}"/>
              </a:ext>
            </a:extLst>
          </p:cNvPr>
          <p:cNvSpPr/>
          <p:nvPr/>
        </p:nvSpPr>
        <p:spPr>
          <a:xfrm flipH="1">
            <a:off x="-190500" y="5393670"/>
            <a:ext cx="1028700" cy="2885652"/>
          </a:xfrm>
          <a:prstGeom prst="curvedLef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13A9E7DF-D549-4324-AB02-7F9D0E1D1352}"/>
              </a:ext>
            </a:extLst>
          </p:cNvPr>
          <p:cNvSpPr/>
          <p:nvPr/>
        </p:nvSpPr>
        <p:spPr>
          <a:xfrm>
            <a:off x="11324512" y="2819826"/>
            <a:ext cx="1134188" cy="2885652"/>
          </a:xfrm>
          <a:prstGeom prst="curvedLef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05093A8-C875-45EF-ACC8-3ED006CCE80D}"/>
              </a:ext>
            </a:extLst>
          </p:cNvPr>
          <p:cNvSpPr/>
          <p:nvPr/>
        </p:nvSpPr>
        <p:spPr>
          <a:xfrm rot="10800000">
            <a:off x="3603625" y="5146018"/>
            <a:ext cx="1797050" cy="514350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23A21-7AE9-4214-8C0A-E34A7AC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 SemiBold SemiConden" panose="020B0502040204020203" pitchFamily="34" charset="0"/>
              </a:rPr>
              <a:t>Mathematical Example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15848-5B92-40A7-8A21-C4AE6084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454807"/>
            <a:ext cx="11510246" cy="6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D0AD4-EDC7-4154-B36F-0FAAFA982BEE}"/>
              </a:ext>
            </a:extLst>
          </p:cNvPr>
          <p:cNvSpPr txBox="1"/>
          <p:nvPr/>
        </p:nvSpPr>
        <p:spPr>
          <a:xfrm>
            <a:off x="7893985" y="4082677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ahnschrift SemiBold SemiConden" panose="020B0502040204020203" pitchFamily="34" charset="0"/>
              </a:rPr>
              <a:t>Step 6: Compute eigenfaces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0CE09-5D87-4E2C-8E3B-6ABC843A2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17365" r="24107" b="16251"/>
          <a:stretch/>
        </p:blipFill>
        <p:spPr>
          <a:xfrm>
            <a:off x="841782" y="4733725"/>
            <a:ext cx="2867025" cy="1486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02AF3-4F2C-412A-BF62-1963FF5FE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47" y="4660139"/>
            <a:ext cx="6039693" cy="1486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25052A6-ABAB-4F28-8340-8355CE6BB46D}"/>
              </a:ext>
            </a:extLst>
          </p:cNvPr>
          <p:cNvSpPr/>
          <p:nvPr/>
        </p:nvSpPr>
        <p:spPr>
          <a:xfrm>
            <a:off x="3705225" y="2819826"/>
            <a:ext cx="4077091" cy="514350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B1B4FC-AE3C-4FB2-A990-F9BC713A8F32}"/>
              </a:ext>
            </a:extLst>
          </p:cNvPr>
          <p:cNvSpPr txBox="1"/>
          <p:nvPr/>
        </p:nvSpPr>
        <p:spPr>
          <a:xfrm>
            <a:off x="803576" y="1754796"/>
            <a:ext cx="629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ahnschrift SemiBold SemiConden" panose="020B0502040204020203" pitchFamily="34" charset="0"/>
              </a:rPr>
              <a:t>Step 5: Compute eigenvectors and eigenvalues of 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B11DFF-3BFD-43BF-83FB-F1C0C642DA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" b="12128"/>
          <a:stretch/>
        </p:blipFill>
        <p:spPr>
          <a:xfrm>
            <a:off x="7752848" y="2455996"/>
            <a:ext cx="3600952" cy="1180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F37215-50FE-4C2F-AA13-34CD25A0D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3" y="2510371"/>
            <a:ext cx="3600953" cy="1134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E198C7EA-C701-4197-9D67-BB97A1308685}"/>
              </a:ext>
            </a:extLst>
          </p:cNvPr>
          <p:cNvSpPr/>
          <p:nvPr/>
        </p:nvSpPr>
        <p:spPr>
          <a:xfrm flipH="1">
            <a:off x="-477519" y="-1823219"/>
            <a:ext cx="1281095" cy="5250506"/>
          </a:xfrm>
          <a:prstGeom prst="curvedLef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03F5C-4D1D-4A80-91D5-691C76E6D7E2}"/>
              </a:ext>
            </a:extLst>
          </p:cNvPr>
          <p:cNvSpPr txBox="1"/>
          <p:nvPr/>
        </p:nvSpPr>
        <p:spPr>
          <a:xfrm>
            <a:off x="1003952" y="6176965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This is our first eigenface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05EF4-00D2-431E-B2F4-BE469F4A3037}"/>
              </a:ext>
            </a:extLst>
          </p:cNvPr>
          <p:cNvSpPr txBox="1"/>
          <p:nvPr/>
        </p:nvSpPr>
        <p:spPr>
          <a:xfrm>
            <a:off x="6066932" y="6123543"/>
            <a:ext cx="459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Back-projecting eigenvectors into original space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77FB15-F344-4E93-9558-4C42D3E5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09" y="4553376"/>
            <a:ext cx="11510246" cy="60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628E03-1B95-45B0-8E3B-501B4779F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0" y="2305792"/>
            <a:ext cx="11510246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4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9BEE87-88B3-49D5-B92B-1FE8A52B2DD6}"/>
              </a:ext>
            </a:extLst>
          </p:cNvPr>
          <p:cNvSpPr/>
          <p:nvPr/>
        </p:nvSpPr>
        <p:spPr>
          <a:xfrm>
            <a:off x="5098910" y="3377742"/>
            <a:ext cx="829518" cy="514350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23BD508-3BFD-42C3-A880-8F2D0EE3666B}"/>
              </a:ext>
            </a:extLst>
          </p:cNvPr>
          <p:cNvSpPr/>
          <p:nvPr/>
        </p:nvSpPr>
        <p:spPr>
          <a:xfrm>
            <a:off x="2152651" y="3377742"/>
            <a:ext cx="829518" cy="514350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23A21-7AE9-4214-8C0A-E34A7AC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 SemiBold SemiConden" panose="020B0502040204020203" pitchFamily="34" charset="0"/>
              </a:rPr>
              <a:t>Mathematical Example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15848-5B92-40A7-8A21-C4AE6084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454807"/>
            <a:ext cx="11510246" cy="6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2FFE5D-9DE3-4A51-B227-1C11ED3A36FD}"/>
              </a:ext>
            </a:extLst>
          </p:cNvPr>
          <p:cNvSpPr txBox="1"/>
          <p:nvPr/>
        </p:nvSpPr>
        <p:spPr>
          <a:xfrm>
            <a:off x="789146" y="2142092"/>
            <a:ext cx="514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ahnschrift SemiBold SemiConden" panose="020B0502040204020203" pitchFamily="34" charset="0"/>
              </a:rPr>
              <a:t>Step 7: Project a new face for recognition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2FE740-5938-4BFD-B83F-096B28958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r="39598" b="24951"/>
          <a:stretch/>
        </p:blipFill>
        <p:spPr>
          <a:xfrm>
            <a:off x="787277" y="2880653"/>
            <a:ext cx="1435420" cy="1508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002FF-1EBE-405C-B252-194DC12AD4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6535" r="30767" b="15502"/>
          <a:stretch/>
        </p:blipFill>
        <p:spPr>
          <a:xfrm>
            <a:off x="2878235" y="2880652"/>
            <a:ext cx="2305051" cy="1508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A4BA47-667F-4E32-851E-66914A53BE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r="5140" b="8123"/>
          <a:stretch/>
        </p:blipFill>
        <p:spPr>
          <a:xfrm>
            <a:off x="5838825" y="2880652"/>
            <a:ext cx="5756398" cy="1508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EB530FF2-B0AF-446F-AF25-CFA0EC4A5BA1}"/>
              </a:ext>
            </a:extLst>
          </p:cNvPr>
          <p:cNvSpPr/>
          <p:nvPr/>
        </p:nvSpPr>
        <p:spPr>
          <a:xfrm flipH="1">
            <a:off x="-508810" y="-1347962"/>
            <a:ext cx="1281095" cy="5250506"/>
          </a:xfrm>
          <a:prstGeom prst="curvedLef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3DDB1E-AEB6-4701-9E94-CB5592E6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2675350"/>
            <a:ext cx="11510246" cy="60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267CD2-60AF-4E76-98A6-A5726D044760}"/>
              </a:ext>
            </a:extLst>
          </p:cNvPr>
          <p:cNvSpPr txBox="1"/>
          <p:nvPr/>
        </p:nvSpPr>
        <p:spPr>
          <a:xfrm>
            <a:off x="1023125" y="435840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New 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AA1CB-6856-4A1A-8E7B-D1D332308179}"/>
              </a:ext>
            </a:extLst>
          </p:cNvPr>
          <p:cNvSpPr txBox="1"/>
          <p:nvPr/>
        </p:nvSpPr>
        <p:spPr>
          <a:xfrm>
            <a:off x="2799741" y="4419110"/>
            <a:ext cx="267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Bahnschrift SemiBold SemiConden" panose="020B0502040204020203" pitchFamily="34" charset="0"/>
              </a:rPr>
              <a:t>Centaring</a:t>
            </a:r>
            <a:r>
              <a:rPr lang="en-GB" sz="1600" dirty="0">
                <a:latin typeface="Bahnschrift SemiBold SemiConden" panose="020B0502040204020203" pitchFamily="34" charset="0"/>
              </a:rPr>
              <a:t>  the new face vector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C2BA69-102B-4495-A3C6-E4737A848567}"/>
              </a:ext>
            </a:extLst>
          </p:cNvPr>
          <p:cNvSpPr txBox="1"/>
          <p:nvPr/>
        </p:nvSpPr>
        <p:spPr>
          <a:xfrm>
            <a:off x="6228306" y="4389182"/>
            <a:ext cx="5176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Bahnschrift SemiBold SemiConden" panose="020B0502040204020203" pitchFamily="34" charset="0"/>
              </a:rPr>
              <a:t>This projection ω is the face’s coordinate in eigenface space.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585691-A51F-4F3F-8490-00A59107EAAC}"/>
              </a:ext>
            </a:extLst>
          </p:cNvPr>
          <p:cNvSpPr txBox="1"/>
          <p:nvPr/>
        </p:nvSpPr>
        <p:spPr>
          <a:xfrm>
            <a:off x="171282" y="5085477"/>
            <a:ext cx="1184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ahnschrift SemiBold SemiConden" panose="020B0502040204020203" pitchFamily="34" charset="0"/>
              </a:rPr>
              <a:t>Now we have to compare ω with projections of known faces. The closest match (smallest distance) is the recognized identity.</a:t>
            </a:r>
          </a:p>
        </p:txBody>
      </p:sp>
    </p:spTree>
    <p:extLst>
      <p:ext uri="{BB962C8B-B14F-4D97-AF65-F5344CB8AC3E}">
        <p14:creationId xmlns:p14="http://schemas.microsoft.com/office/powerpoint/2010/main" val="263863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73D56B-F216-44F0-872C-9F21D32DF1B0}"/>
              </a:ext>
            </a:extLst>
          </p:cNvPr>
          <p:cNvSpPr txBox="1"/>
          <p:nvPr/>
        </p:nvSpPr>
        <p:spPr>
          <a:xfrm>
            <a:off x="1100667" y="340977"/>
            <a:ext cx="2443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Bahnschrift SemiBold SemiConden" panose="020B0502040204020203" pitchFamily="34" charset="0"/>
              </a:rPr>
              <a:t>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87C98-D6DF-45C4-A90F-70EE9AE8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264307"/>
            <a:ext cx="11510246" cy="6097"/>
          </a:xfrm>
          <a:prstGeom prst="rect">
            <a:avLst/>
          </a:prstGeo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97950212-342D-455A-AEC0-385C9183E7B5}"/>
              </a:ext>
            </a:extLst>
          </p:cNvPr>
          <p:cNvSpPr/>
          <p:nvPr/>
        </p:nvSpPr>
        <p:spPr>
          <a:xfrm>
            <a:off x="1736358" y="2822678"/>
            <a:ext cx="3060673" cy="1867173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1. PCA reduces </a:t>
            </a:r>
            <a:r>
              <a:rPr lang="en-GB" sz="1400" b="1" dirty="0">
                <a:latin typeface="Bahnschrift SemiBold SemiConden" panose="020B0502040204020203" pitchFamily="34" charset="0"/>
              </a:rPr>
              <a:t>high-dimensional image data</a:t>
            </a:r>
            <a:r>
              <a:rPr lang="en-GB" sz="1400" dirty="0">
                <a:latin typeface="Bahnschrift SemiBold SemiConden" panose="020B0502040204020203" pitchFamily="34" charset="0"/>
              </a:rPr>
              <a:t> to a smaller feature space.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2351112-1B91-421C-B041-A41EA3AA6507}"/>
              </a:ext>
            </a:extLst>
          </p:cNvPr>
          <p:cNvSpPr/>
          <p:nvPr/>
        </p:nvSpPr>
        <p:spPr>
          <a:xfrm>
            <a:off x="4644631" y="2847588"/>
            <a:ext cx="3060671" cy="1842263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2.Eigenfaces represent dominant facial feature patterns in the dataset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F5F04860-B140-49E6-AB35-747DAE86B648}"/>
              </a:ext>
            </a:extLst>
          </p:cNvPr>
          <p:cNvSpPr/>
          <p:nvPr/>
        </p:nvSpPr>
        <p:spPr>
          <a:xfrm>
            <a:off x="7552902" y="2847588"/>
            <a:ext cx="3060673" cy="1867173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3.Recognition is done by measuring </a:t>
            </a:r>
            <a:r>
              <a:rPr lang="en-GB" sz="1400" b="1" dirty="0">
                <a:latin typeface="Bahnschrift SemiBold SemiConden" panose="020B0502040204020203" pitchFamily="34" charset="0"/>
              </a:rPr>
              <a:t>Euclidean distance</a:t>
            </a:r>
            <a:r>
              <a:rPr lang="en-GB" sz="1400" dirty="0">
                <a:latin typeface="Bahnschrift SemiBold SemiConden" panose="020B0502040204020203" pitchFamily="34" charset="0"/>
              </a:rPr>
              <a:t> in reduced space.</a:t>
            </a:r>
            <a:endParaRPr lang="en-GB" sz="1400" b="1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2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37022858-9632-4F74-91ED-359B9F936C39}"/>
              </a:ext>
            </a:extLst>
          </p:cNvPr>
          <p:cNvSpPr/>
          <p:nvPr/>
        </p:nvSpPr>
        <p:spPr>
          <a:xfrm>
            <a:off x="3126440" y="2353151"/>
            <a:ext cx="2258360" cy="1429317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ahnschrift SemiBold SemiConden" panose="020B0502040204020203" pitchFamily="34" charset="0"/>
              </a:rPr>
              <a:t>4.Key steps in analysis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5469635-73E9-464B-9F88-BC462AE904F8}"/>
              </a:ext>
            </a:extLst>
          </p:cNvPr>
          <p:cNvSpPr/>
          <p:nvPr/>
        </p:nvSpPr>
        <p:spPr>
          <a:xfrm rot="5400000">
            <a:off x="6946173" y="4325112"/>
            <a:ext cx="1267375" cy="182088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SemiBold SemiConden" panose="020B0502040204020203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0A222316-E625-4D81-B150-765CAEB882D4}"/>
              </a:ext>
            </a:extLst>
          </p:cNvPr>
          <p:cNvSpPr/>
          <p:nvPr/>
        </p:nvSpPr>
        <p:spPr>
          <a:xfrm>
            <a:off x="6446289" y="2353151"/>
            <a:ext cx="2258360" cy="1429317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ahnschrift SemiBold SemiConden" panose="020B0502040204020203" pitchFamily="34" charset="0"/>
              </a:rPr>
              <a:t>5.This method is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85CD62F-A946-4BBF-A70C-01DE422754D5}"/>
              </a:ext>
            </a:extLst>
          </p:cNvPr>
          <p:cNvSpPr/>
          <p:nvPr/>
        </p:nvSpPr>
        <p:spPr>
          <a:xfrm rot="5400000">
            <a:off x="3614490" y="4329869"/>
            <a:ext cx="1267374" cy="182088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SemiBold SemiConden" panose="020B0502040204020203" pitchFamily="34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B3352E0D-E494-4772-94DA-CEA3D327C40C}"/>
              </a:ext>
            </a:extLst>
          </p:cNvPr>
          <p:cNvSpPr/>
          <p:nvPr/>
        </p:nvSpPr>
        <p:spPr>
          <a:xfrm>
            <a:off x="2776152" y="4059296"/>
            <a:ext cx="2958936" cy="376083"/>
          </a:xfrm>
          <a:prstGeom prst="hexagon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dirty="0">
                <a:latin typeface="Bahnschrift SemiBold SemiConden" panose="020B0502040204020203" pitchFamily="34" charset="0"/>
              </a:rPr>
              <a:t>Data </a:t>
            </a:r>
            <a:r>
              <a:rPr lang="en-GB" sz="1200" b="1" dirty="0" err="1">
                <a:latin typeface="Bahnschrift SemiBold SemiConden" panose="020B0502040204020203" pitchFamily="34" charset="0"/>
              </a:rPr>
              <a:t>Centering</a:t>
            </a:r>
            <a:r>
              <a:rPr lang="en-GB" sz="1200" b="1" dirty="0">
                <a:latin typeface="Bahnschrift SemiBold SemiConden" panose="020B0502040204020203" pitchFamily="34" charset="0"/>
              </a:rPr>
              <a:t>:</a:t>
            </a:r>
            <a:r>
              <a:rPr lang="en-GB" sz="1200" dirty="0">
                <a:latin typeface="Bahnschrift SemiBold SemiConden" panose="020B0502040204020203" pitchFamily="34" charset="0"/>
              </a:rPr>
              <a:t> Remove mean to highlight variation.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68ACE75-687F-43D1-BFDA-33D3783C7B7B}"/>
              </a:ext>
            </a:extLst>
          </p:cNvPr>
          <p:cNvSpPr/>
          <p:nvPr/>
        </p:nvSpPr>
        <p:spPr>
          <a:xfrm>
            <a:off x="2776151" y="4509723"/>
            <a:ext cx="2958935" cy="376083"/>
          </a:xfrm>
          <a:prstGeom prst="hexagon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latin typeface="Bahnschrift SemiBold SemiConden" panose="020B0502040204020203" pitchFamily="34" charset="0"/>
              </a:rPr>
              <a:t>Covariance Analysis:</a:t>
            </a:r>
            <a:r>
              <a:rPr lang="en-GB" sz="1200" dirty="0">
                <a:latin typeface="Bahnschrift SemiBold SemiConden" panose="020B0502040204020203" pitchFamily="34" charset="0"/>
              </a:rPr>
              <a:t> Understand how pixels vary together.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0B0F0908-7BDD-409D-AE52-4428656D2D3A}"/>
              </a:ext>
            </a:extLst>
          </p:cNvPr>
          <p:cNvSpPr/>
          <p:nvPr/>
        </p:nvSpPr>
        <p:spPr>
          <a:xfrm>
            <a:off x="2774702" y="4989033"/>
            <a:ext cx="2958934" cy="376083"/>
          </a:xfrm>
          <a:prstGeom prst="hexagon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dirty="0">
                <a:latin typeface="Bahnschrift SemiBold SemiConden" panose="020B0502040204020203" pitchFamily="34" charset="0"/>
              </a:rPr>
              <a:t>Eigen Decomposition:</a:t>
            </a:r>
            <a:r>
              <a:rPr lang="en-GB" sz="1200" dirty="0">
                <a:latin typeface="Bahnschrift SemiBold SemiConden" panose="020B0502040204020203" pitchFamily="34" charset="0"/>
              </a:rPr>
              <a:t> Extract key directions (features) in the data.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59B91C37-0FA4-44C1-9B6B-A6E409CFABAF}"/>
              </a:ext>
            </a:extLst>
          </p:cNvPr>
          <p:cNvSpPr/>
          <p:nvPr/>
        </p:nvSpPr>
        <p:spPr>
          <a:xfrm>
            <a:off x="6096001" y="4059297"/>
            <a:ext cx="2960386" cy="376083"/>
          </a:xfrm>
          <a:prstGeom prst="hexagon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dirty="0">
                <a:latin typeface="Bahnschrift SemiBold SemiConden" panose="020B0502040204020203" pitchFamily="34" charset="0"/>
              </a:rPr>
              <a:t>Efficient</a:t>
            </a:r>
            <a:r>
              <a:rPr lang="en-GB" sz="1200" dirty="0">
                <a:latin typeface="Bahnschrift SemiBold SemiConden" panose="020B0502040204020203" pitchFamily="34" charset="0"/>
              </a:rPr>
              <a:t> (fewer dimensions) 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9B933E71-67A7-45F4-9280-0663C8675D9C}"/>
              </a:ext>
            </a:extLst>
          </p:cNvPr>
          <p:cNvSpPr/>
          <p:nvPr/>
        </p:nvSpPr>
        <p:spPr>
          <a:xfrm>
            <a:off x="6096000" y="4524165"/>
            <a:ext cx="2960385" cy="376083"/>
          </a:xfrm>
          <a:prstGeom prst="hexagon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dirty="0">
                <a:latin typeface="Bahnschrift SemiBold SemiConden" panose="020B0502040204020203" pitchFamily="34" charset="0"/>
              </a:rPr>
              <a:t>Accurate</a:t>
            </a:r>
            <a:r>
              <a:rPr lang="en-GB" sz="1200" dirty="0">
                <a:latin typeface="Bahnschrift SemiBold SemiConden" panose="020B0502040204020203" pitchFamily="34" charset="0"/>
              </a:rPr>
              <a:t> for structured datasets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CABD507-20E9-4466-9D3E-83F955C025F8}"/>
              </a:ext>
            </a:extLst>
          </p:cNvPr>
          <p:cNvSpPr/>
          <p:nvPr/>
        </p:nvSpPr>
        <p:spPr>
          <a:xfrm>
            <a:off x="6096001" y="4989033"/>
            <a:ext cx="2960384" cy="376083"/>
          </a:xfrm>
          <a:prstGeom prst="hexagon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latin typeface="Bahnschrift SemiBold SemiConden" panose="020B0502040204020203" pitchFamily="34" charset="0"/>
              </a:rPr>
              <a:t>Foundational</a:t>
            </a:r>
            <a:r>
              <a:rPr lang="en-GB" sz="1200" dirty="0">
                <a:latin typeface="Bahnschrift SemiBold SemiConden" panose="020B0502040204020203" pitchFamily="34" charset="0"/>
              </a:rPr>
              <a:t> in modern face recognition systems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E48DC8-B237-492A-B3BB-0A90E1EB6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264307"/>
            <a:ext cx="11510246" cy="60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D9A0197-7AEC-444D-857D-0FB1F46ED1B2}"/>
              </a:ext>
            </a:extLst>
          </p:cNvPr>
          <p:cNvSpPr txBox="1"/>
          <p:nvPr/>
        </p:nvSpPr>
        <p:spPr>
          <a:xfrm>
            <a:off x="1143000" y="340977"/>
            <a:ext cx="5690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Bahnschrift SemiBold SemiConden" panose="020B0502040204020203" pitchFamily="34" charset="0"/>
              </a:rPr>
              <a:t>Analysis (Continued)</a:t>
            </a:r>
          </a:p>
        </p:txBody>
      </p:sp>
    </p:spTree>
    <p:extLst>
      <p:ext uri="{BB962C8B-B14F-4D97-AF65-F5344CB8AC3E}">
        <p14:creationId xmlns:p14="http://schemas.microsoft.com/office/powerpoint/2010/main" val="98835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ctagon 3">
            <a:extLst>
              <a:ext uri="{FF2B5EF4-FFF2-40B4-BE49-F238E27FC236}">
                <a16:creationId xmlns:a16="http://schemas.microsoft.com/office/drawing/2014/main" id="{2650E177-77A5-4DBE-9A93-03ED927F904F}"/>
              </a:ext>
            </a:extLst>
          </p:cNvPr>
          <p:cNvSpPr/>
          <p:nvPr/>
        </p:nvSpPr>
        <p:spPr>
          <a:xfrm>
            <a:off x="1004453" y="2263835"/>
            <a:ext cx="2804667" cy="3056003"/>
          </a:xfrm>
          <a:prstGeom prst="octagon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 SemiConden" panose="020B0502040204020203" pitchFamily="34" charset="0"/>
              </a:rPr>
              <a:t>Successfully reduced image dimensionality.</a:t>
            </a:r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9C4EB910-D714-4BFA-9825-85FF0FEDECA0}"/>
              </a:ext>
            </a:extLst>
          </p:cNvPr>
          <p:cNvSpPr/>
          <p:nvPr/>
        </p:nvSpPr>
        <p:spPr>
          <a:xfrm>
            <a:off x="3514547" y="2263835"/>
            <a:ext cx="2804667" cy="3056004"/>
          </a:xfrm>
          <a:prstGeom prst="octagon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 SemiConden" panose="020B0502040204020203" pitchFamily="34" charset="0"/>
              </a:rPr>
              <a:t>Key facial features retained using a limited set of eigenfaces.</a:t>
            </a:r>
          </a:p>
        </p:txBody>
      </p:sp>
      <p:sp>
        <p:nvSpPr>
          <p:cNvPr id="9" name="Octagon 8">
            <a:extLst>
              <a:ext uri="{FF2B5EF4-FFF2-40B4-BE49-F238E27FC236}">
                <a16:creationId xmlns:a16="http://schemas.microsoft.com/office/drawing/2014/main" id="{351CEA62-927F-4701-B16B-57817F402757}"/>
              </a:ext>
            </a:extLst>
          </p:cNvPr>
          <p:cNvSpPr/>
          <p:nvPr/>
        </p:nvSpPr>
        <p:spPr>
          <a:xfrm>
            <a:off x="6024641" y="2276028"/>
            <a:ext cx="2804667" cy="3043810"/>
          </a:xfrm>
          <a:prstGeom prst="octagon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 SemiConden" panose="020B0502040204020203" pitchFamily="34" charset="0"/>
              </a:rPr>
              <a:t>System could accurately identify new faces through projection and comparison.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B4F559DB-3B57-468F-8364-50DBC1D173F1}"/>
              </a:ext>
            </a:extLst>
          </p:cNvPr>
          <p:cNvSpPr/>
          <p:nvPr/>
        </p:nvSpPr>
        <p:spPr>
          <a:xfrm>
            <a:off x="8534735" y="2263835"/>
            <a:ext cx="2804667" cy="3043810"/>
          </a:xfrm>
          <a:prstGeom prst="octagon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 SemiConden" panose="020B0502040204020203" pitchFamily="34" charset="0"/>
              </a:rPr>
              <a:t>Validated that PCA is practical for facial recognition tasks.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23424-CAA3-4CE2-9C95-861A29A62B4C}"/>
              </a:ext>
            </a:extLst>
          </p:cNvPr>
          <p:cNvSpPr txBox="1"/>
          <p:nvPr/>
        </p:nvSpPr>
        <p:spPr>
          <a:xfrm>
            <a:off x="1100667" y="340977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Bahnschrift SemiBold SemiConden" panose="020B0502040204020203" pitchFamily="34" charset="0"/>
              </a:rPr>
              <a:t>Result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0CD48B-E067-4BB5-94ED-1BF88CD63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264307"/>
            <a:ext cx="11510246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555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7735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18802 -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8399841-BE28-467A-9750-98AAC54019F6}"/>
              </a:ext>
            </a:extLst>
          </p:cNvPr>
          <p:cNvSpPr/>
          <p:nvPr/>
        </p:nvSpPr>
        <p:spPr>
          <a:xfrm>
            <a:off x="1024466" y="2475441"/>
            <a:ext cx="3761844" cy="2441069"/>
          </a:xfrm>
          <a:prstGeom prst="homePlate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 Eigenface method demonstrates how PCA can effectively identify human faces.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8A88F6C-199A-453A-9EAC-BD31DA7B43CB}"/>
              </a:ext>
            </a:extLst>
          </p:cNvPr>
          <p:cNvSpPr/>
          <p:nvPr/>
        </p:nvSpPr>
        <p:spPr>
          <a:xfrm>
            <a:off x="4284132" y="2475440"/>
            <a:ext cx="3761844" cy="2441069"/>
          </a:xfrm>
          <a:prstGeom prst="homePlate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Provides a foundation for facial recognition in real-world technologies.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937C6EB-C073-440F-A251-8ED46CB347B6}"/>
              </a:ext>
            </a:extLst>
          </p:cNvPr>
          <p:cNvSpPr/>
          <p:nvPr/>
        </p:nvSpPr>
        <p:spPr>
          <a:xfrm>
            <a:off x="7704666" y="2475439"/>
            <a:ext cx="3761844" cy="2441069"/>
          </a:xfrm>
          <a:prstGeom prst="homePlate">
            <a:avLst/>
          </a:prstGeom>
          <a:solidFill>
            <a:srgbClr val="1A20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Balances computational efficiency with accuracy.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BF661-4590-4B69-8191-A646D459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264307"/>
            <a:ext cx="11510246" cy="6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452529-A2DE-4148-8F30-249231858AA3}"/>
              </a:ext>
            </a:extLst>
          </p:cNvPr>
          <p:cNvSpPr txBox="1"/>
          <p:nvPr/>
        </p:nvSpPr>
        <p:spPr>
          <a:xfrm>
            <a:off x="1100667" y="340977"/>
            <a:ext cx="3126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Bahnschrift SemiBold SemiConden" panose="020B0502040204020203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102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58295 -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931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C0493A-38A4-4B83-9320-16F2A18EE0DE}"/>
              </a:ext>
            </a:extLst>
          </p:cNvPr>
          <p:cNvSpPr txBox="1"/>
          <p:nvPr/>
        </p:nvSpPr>
        <p:spPr>
          <a:xfrm>
            <a:off x="3368985" y="2644170"/>
            <a:ext cx="5454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Bahnschrift SemiBold SemiConden" panose="020B050204020402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373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CD9F32-030D-4B36-8E3C-174328C6ABEF}"/>
              </a:ext>
            </a:extLst>
          </p:cNvPr>
          <p:cNvSpPr txBox="1"/>
          <p:nvPr/>
        </p:nvSpPr>
        <p:spPr>
          <a:xfrm>
            <a:off x="7810500" y="738605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Bahnschrift SemiBold SemiConden" panose="020B0502040204020203" pitchFamily="34" charset="0"/>
              </a:rPr>
              <a:t>Introduction To Our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F6FFC-0822-4142-B97C-E373A9AC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323380"/>
            <a:ext cx="11510246" cy="6097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D79A997-AFBC-436B-BEA9-48DE31E4D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48088"/>
              </p:ext>
            </p:extLst>
          </p:nvPr>
        </p:nvGraphicFramePr>
        <p:xfrm>
          <a:off x="3723123" y="1739900"/>
          <a:ext cx="8128000" cy="3840480"/>
        </p:xfrm>
        <a:graphic>
          <a:graphicData uri="http://schemas.openxmlformats.org/drawingml/2006/table">
            <a:tbl>
              <a:tblPr firstRow="1" bandRow="1"/>
              <a:tblGrid>
                <a:gridCol w="8128000">
                  <a:extLst>
                    <a:ext uri="{9D8B030D-6E8A-4147-A177-3AD203B41FA5}">
                      <a16:colId xmlns:a16="http://schemas.microsoft.com/office/drawing/2014/main" val="158897403"/>
                    </a:ext>
                  </a:extLst>
                </a:gridCol>
              </a:tblGrid>
              <a:tr h="510116"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latin typeface="Bahnschrift SemiLight" panose="020B0502040204020203" pitchFamily="34" charset="0"/>
                        </a:rPr>
                        <a:t>Syed </a:t>
                      </a:r>
                      <a:r>
                        <a:rPr lang="en-GB" sz="3600" dirty="0" err="1">
                          <a:latin typeface="Bahnschrift SemiLight" panose="020B0502040204020203" pitchFamily="34" charset="0"/>
                        </a:rPr>
                        <a:t>Israfil</a:t>
                      </a:r>
                      <a:r>
                        <a:rPr lang="en-GB" sz="3600" dirty="0">
                          <a:latin typeface="Bahnschrift SemiLight" panose="020B050204020402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Bahnschrift SemiLight" panose="020B0502040204020203" pitchFamily="34" charset="0"/>
                        </a:rPr>
                        <a:t>Hossen</a:t>
                      </a:r>
                      <a:endParaRPr lang="en-GB" sz="3600" dirty="0">
                        <a:latin typeface="Bahnschrift Semi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309155"/>
                  </a:ext>
                </a:extLst>
              </a:tr>
              <a:tr h="510116"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latin typeface="Bahnschrift SemiLight" panose="020B0502040204020203" pitchFamily="34" charset="0"/>
                        </a:rPr>
                        <a:t>Md. Nazmus Sakib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63461"/>
                  </a:ext>
                </a:extLst>
              </a:tr>
              <a:tr h="510116"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latin typeface="Bahnschrift SemiLight" panose="020B0502040204020203" pitchFamily="34" charset="0"/>
                        </a:rPr>
                        <a:t>Md. Asif All Hasan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41344"/>
                  </a:ext>
                </a:extLst>
              </a:tr>
              <a:tr h="510116"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latin typeface="Bahnschrift SemiLight" panose="020B0502040204020203" pitchFamily="34" charset="0"/>
                        </a:rPr>
                        <a:t>Didar Hossain Sourav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444867"/>
                  </a:ext>
                </a:extLst>
              </a:tr>
              <a:tr h="510116"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latin typeface="Bahnschrift SemiLight" panose="020B0502040204020203" pitchFamily="34" charset="0"/>
                        </a:rPr>
                        <a:t>Rifat Jahan </a:t>
                      </a:r>
                      <a:r>
                        <a:rPr lang="en-GB" sz="3600" dirty="0" err="1">
                          <a:latin typeface="Bahnschrift SemiLight" panose="020B0502040204020203" pitchFamily="34" charset="0"/>
                        </a:rPr>
                        <a:t>Orpe</a:t>
                      </a:r>
                      <a:endParaRPr lang="en-GB" sz="3600" dirty="0">
                        <a:latin typeface="Bahnschrift Semi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709238"/>
                  </a:ext>
                </a:extLst>
              </a:tr>
              <a:tr h="510116"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latin typeface="Bahnschrift SemiLight" panose="020B0502040204020203" pitchFamily="34" charset="0"/>
                        </a:rPr>
                        <a:t>Md. </a:t>
                      </a:r>
                      <a:r>
                        <a:rPr lang="en-GB" sz="3600" dirty="0" err="1">
                          <a:latin typeface="Bahnschrift SemiLight" panose="020B0502040204020203" pitchFamily="34" charset="0"/>
                        </a:rPr>
                        <a:t>Emam</a:t>
                      </a:r>
                      <a:r>
                        <a:rPr lang="en-GB" sz="3600" dirty="0">
                          <a:latin typeface="Bahnschrift SemiLight" panose="020B0502040204020203" pitchFamily="34" charset="0"/>
                        </a:rPr>
                        <a:t> Hasan </a:t>
                      </a:r>
                      <a:r>
                        <a:rPr lang="en-GB" sz="3600" dirty="0" err="1">
                          <a:latin typeface="Bahnschrift SemiLight" panose="020B0502040204020203" pitchFamily="34" charset="0"/>
                        </a:rPr>
                        <a:t>Sajeeb</a:t>
                      </a:r>
                      <a:endParaRPr lang="en-GB" sz="3600" dirty="0">
                        <a:latin typeface="Bahnschrift Semi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61042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658630-B289-421A-B2A6-4A268011AF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9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DAAC3-8161-45B4-8102-6A285DBFEFCF}"/>
              </a:ext>
            </a:extLst>
          </p:cNvPr>
          <p:cNvSpPr txBox="1"/>
          <p:nvPr/>
        </p:nvSpPr>
        <p:spPr>
          <a:xfrm>
            <a:off x="953037" y="695459"/>
            <a:ext cx="1040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ahnschrift SemiBold SemiConden" panose="020B0502040204020203" pitchFamily="34" charset="0"/>
              </a:rPr>
              <a:t>Introduction to our topic: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3021B-2C27-4062-AB6C-C7ECE12D4F90}"/>
              </a:ext>
            </a:extLst>
          </p:cNvPr>
          <p:cNvSpPr txBox="1"/>
          <p:nvPr/>
        </p:nvSpPr>
        <p:spPr>
          <a:xfrm>
            <a:off x="953036" y="1751527"/>
            <a:ext cx="10406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ahnschrift SemiBold SemiConden" panose="020B0502040204020203" pitchFamily="34" charset="0"/>
              </a:rPr>
              <a:t>Face recognition is a biometric technique used to identify or verify individuals based on their facial features.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Bahnschrift SemiBold SemiConden" panose="020B0502040204020203" pitchFamily="34" charset="0"/>
              </a:rPr>
              <a:t>I</a:t>
            </a:r>
            <a:r>
              <a:rPr lang="en-US" altLang="en-US" sz="2400" dirty="0">
                <a:latin typeface="Bahnschrift SemiBold SemiConden" panose="020B0502040204020203" pitchFamily="34" charset="0"/>
              </a:rPr>
              <a:t>t demonstrates how mathematical concepts in linear algebra can be effectively applied to real-world AI and computer vision systems. </a:t>
            </a:r>
            <a:r>
              <a:rPr lang="en-GB" sz="2400" dirty="0">
                <a:latin typeface="Bahnschrift SemiBold SemiConden" panose="020B0502040204020203" pitchFamily="34" charset="0"/>
              </a:rPr>
              <a:t>It has several </a:t>
            </a:r>
            <a:r>
              <a:rPr lang="en-GB" sz="2400" i="1" dirty="0">
                <a:latin typeface="Bahnschrift SemiBold SemiConden" panose="020B0502040204020203" pitchFamily="34" charset="0"/>
              </a:rPr>
              <a:t>common applications </a:t>
            </a:r>
            <a:r>
              <a:rPr lang="en-GB" sz="2400" dirty="0">
                <a:latin typeface="Bahnschrift SemiBold SemiConden" panose="020B0502040204020203" pitchFamily="34" charset="0"/>
              </a:rPr>
              <a:t>like,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385331-CD48-4FE8-9F7E-A62E6E78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571338"/>
            <a:ext cx="11510246" cy="60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BFF7BD-7B60-4E6B-B326-0E511AFEA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032" y1="46444" x2="66032" y2="46444"/>
                        <a14:backgroundMark x1="66733" y1="39009" x2="66733" y2="39009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67" y="3675627"/>
            <a:ext cx="2179003" cy="205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AB6C19-52E4-490B-A906-631A42B1AE7F}"/>
              </a:ext>
            </a:extLst>
          </p:cNvPr>
          <p:cNvSpPr txBox="1"/>
          <p:nvPr/>
        </p:nvSpPr>
        <p:spPr>
          <a:xfrm>
            <a:off x="1543192" y="5882357"/>
            <a:ext cx="2877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ahnschrift Light Condensed" panose="020B0502040204020203" pitchFamily="34" charset="0"/>
              </a:rPr>
              <a:t>Smartphones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42C434-7C9F-4133-A0B4-09C4AC7CE973}"/>
              </a:ext>
            </a:extLst>
          </p:cNvPr>
          <p:cNvSpPr txBox="1"/>
          <p:nvPr/>
        </p:nvSpPr>
        <p:spPr>
          <a:xfrm>
            <a:off x="4533578" y="5722129"/>
            <a:ext cx="238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ahnschrift Light Condensed" panose="020B0502040204020203" pitchFamily="34" charset="0"/>
              </a:rPr>
              <a:t>Surveillance</a:t>
            </a:r>
            <a:r>
              <a:rPr lang="en-GB" sz="3200" dirty="0">
                <a:latin typeface="Bahnschrift Light Condensed" panose="020B0502040204020203" pitchFamily="34" charset="0"/>
              </a:rPr>
              <a:t> </a:t>
            </a:r>
            <a:r>
              <a:rPr lang="en-GB" sz="2000" dirty="0">
                <a:latin typeface="Bahnschrift Light Condensed" panose="020B0502040204020203" pitchFamily="34" charset="0"/>
              </a:rPr>
              <a:t>systems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AD2F25-FA29-4D7D-A80F-FD80653B32BB}"/>
              </a:ext>
            </a:extLst>
          </p:cNvPr>
          <p:cNvSpPr txBox="1"/>
          <p:nvPr/>
        </p:nvSpPr>
        <p:spPr>
          <a:xfrm>
            <a:off x="7478332" y="5722130"/>
            <a:ext cx="221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ahnschrift Light Condensed" panose="020B0502040204020203" pitchFamily="34" charset="0"/>
              </a:rPr>
              <a:t>Attendance</a:t>
            </a:r>
            <a:r>
              <a:rPr lang="en-GB" sz="3200" dirty="0">
                <a:latin typeface="Bahnschrift Light Condensed" panose="020B0502040204020203" pitchFamily="34" charset="0"/>
              </a:rPr>
              <a:t> </a:t>
            </a:r>
            <a:r>
              <a:rPr lang="en-GB" sz="2000" dirty="0">
                <a:latin typeface="Bahnschrift Light Condensed" panose="020B0502040204020203" pitchFamily="34" charset="0"/>
              </a:rPr>
              <a:t>systems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4FB89EB-AFBD-4479-A29F-C069BD6C0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9354" y="3762973"/>
            <a:ext cx="1690459" cy="19688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1B07DBA-A0A5-46CF-8D59-A5C1329E8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1" y="3695162"/>
            <a:ext cx="2791071" cy="18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9E1656-6A43-4980-873A-9DAD43676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1" b="26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C4C310-9F1B-4E36-8A47-8F7F3CDB8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0" y1="24000" x2="18000" y2="24000"/>
                        <a14:foregroundMark x1="32875" y1="22500" x2="32875" y2="22500"/>
                        <a14:foregroundMark x1="49375" y1="22833" x2="49375" y2="22833"/>
                        <a14:foregroundMark x1="80500" y1="23667" x2="80500" y2="23667"/>
                        <a14:foregroundMark x1="22500" y1="49500" x2="22500" y2="49500"/>
                        <a14:foregroundMark x1="30250" y1="47833" x2="30250" y2="47833"/>
                        <a14:foregroundMark x1="48375" y1="50333" x2="48375" y2="50333"/>
                        <a14:foregroundMark x1="65625" y1="49167" x2="65625" y2="49167"/>
                        <a14:foregroundMark x1="85875" y1="50333" x2="85875" y2="50333"/>
                        <a14:foregroundMark x1="17000" y1="85833" x2="17000" y2="85833"/>
                        <a14:foregroundMark x1="30000" y1="79000" x2="30000" y2="79000"/>
                        <a14:foregroundMark x1="52625" y1="77667" x2="52625" y2="77667"/>
                        <a14:foregroundMark x1="64500" y1="75500" x2="64500" y2="75500"/>
                        <a14:foregroundMark x1="82000" y1="78500" x2="82000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61" y="1252896"/>
            <a:ext cx="6905628" cy="517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1751B-CDDF-4C2C-AE9E-A0C29880FE17}"/>
              </a:ext>
            </a:extLst>
          </p:cNvPr>
          <p:cNvSpPr txBox="1"/>
          <p:nvPr/>
        </p:nvSpPr>
        <p:spPr>
          <a:xfrm>
            <a:off x="646431" y="425883"/>
            <a:ext cx="1089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Bahnschrift SemiBold SemiConden" panose="020B0502040204020203" pitchFamily="34" charset="0"/>
              </a:rPr>
              <a:t>How can linear algebra recognize a human face?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26CCC-13E8-45BA-9688-052FB82F5C63}"/>
              </a:ext>
            </a:extLst>
          </p:cNvPr>
          <p:cNvSpPr txBox="1"/>
          <p:nvPr/>
        </p:nvSpPr>
        <p:spPr>
          <a:xfrm>
            <a:off x="475542" y="2719121"/>
            <a:ext cx="5252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This study explores the use of eigenvalues and eigenvectors</a:t>
            </a:r>
          </a:p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 via the Eigenface method for facial recognition.</a:t>
            </a:r>
          </a:p>
        </p:txBody>
      </p:sp>
    </p:spTree>
    <p:extLst>
      <p:ext uri="{BB962C8B-B14F-4D97-AF65-F5344CB8AC3E}">
        <p14:creationId xmlns:p14="http://schemas.microsoft.com/office/powerpoint/2010/main" val="18684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FF07-C3F1-44D6-B175-D254EEB7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00" y="365125"/>
            <a:ext cx="10233800" cy="132556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Objectives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1A1AC60-7E8E-452A-AF17-F9ED2D483F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19996" y="1756646"/>
            <a:ext cx="1279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 SemiCondensed" panose="020B0502040204020203" pitchFamily="34" charset="0"/>
              </a:rPr>
              <a:t>Demonstrate the mathematical basis of face recognition using linear algebra.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C3569-7192-46B5-9CCB-D8256513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571338"/>
            <a:ext cx="11510246" cy="609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1EF7521-8E81-4F9B-830F-8BD69ABA0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995" y="2468935"/>
            <a:ext cx="1279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Apply Principal Component Analysis (PCA) to reduce facial image data.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AA5C6CE-5564-489D-B24B-01BBA907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995" y="3181224"/>
            <a:ext cx="1279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Develop an effective method to recognize faces based on similarity in eigenface space.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160AE-EDCB-4ED6-8762-642D09E6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893E5AF2-4D2B-4D87-B161-25E9C8CCD7A6}"/>
              </a:ext>
            </a:extLst>
          </p:cNvPr>
          <p:cNvSpPr/>
          <p:nvPr/>
        </p:nvSpPr>
        <p:spPr>
          <a:xfrm>
            <a:off x="5925084" y="3501518"/>
            <a:ext cx="551479" cy="390993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9E0ECB-FD77-435F-894C-7D6C0107D989}"/>
              </a:ext>
            </a:extLst>
          </p:cNvPr>
          <p:cNvSpPr/>
          <p:nvPr/>
        </p:nvSpPr>
        <p:spPr>
          <a:xfrm>
            <a:off x="8411928" y="3511233"/>
            <a:ext cx="551479" cy="390993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0815DA-15D3-4642-AF0D-93883AB32D52}"/>
              </a:ext>
            </a:extLst>
          </p:cNvPr>
          <p:cNvSpPr/>
          <p:nvPr/>
        </p:nvSpPr>
        <p:spPr>
          <a:xfrm>
            <a:off x="10898772" y="3501518"/>
            <a:ext cx="1361077" cy="390993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793F717-E552-41BD-B08B-6DD7545DDB68}"/>
              </a:ext>
            </a:extLst>
          </p:cNvPr>
          <p:cNvSpPr/>
          <p:nvPr/>
        </p:nvSpPr>
        <p:spPr>
          <a:xfrm>
            <a:off x="3416857" y="3429000"/>
            <a:ext cx="551479" cy="390993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71B8A612-0A9D-4BC0-B4CA-34D35802927F}"/>
              </a:ext>
            </a:extLst>
          </p:cNvPr>
          <p:cNvSpPr/>
          <p:nvPr/>
        </p:nvSpPr>
        <p:spPr>
          <a:xfrm>
            <a:off x="1395089" y="2913848"/>
            <a:ext cx="2318890" cy="1566334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1.Convert face images to grayscale pixel matrices.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49F1680C-BB83-4B8F-84E8-10454851B97E}"/>
              </a:ext>
            </a:extLst>
          </p:cNvPr>
          <p:cNvSpPr/>
          <p:nvPr/>
        </p:nvSpPr>
        <p:spPr>
          <a:xfrm>
            <a:off x="3881934" y="2923563"/>
            <a:ext cx="2318890" cy="1566334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2.Reshape matrices into column vectors.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0F62A24B-E771-4181-B0D1-3C09F28E5B10}"/>
              </a:ext>
            </a:extLst>
          </p:cNvPr>
          <p:cNvSpPr/>
          <p:nvPr/>
        </p:nvSpPr>
        <p:spPr>
          <a:xfrm>
            <a:off x="6368779" y="2933278"/>
            <a:ext cx="2318889" cy="1556619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3.Compute the mean face and </a:t>
            </a:r>
            <a:r>
              <a:rPr lang="en-GB" sz="1400" dirty="0" err="1">
                <a:latin typeface="Bahnschrift SemiBold SemiConden" panose="020B0502040204020203" pitchFamily="34" charset="0"/>
              </a:rPr>
              <a:t>center</a:t>
            </a:r>
            <a:r>
              <a:rPr lang="en-GB" sz="1400" dirty="0">
                <a:latin typeface="Bahnschrift SemiBold SemiConden" panose="020B0502040204020203" pitchFamily="34" charset="0"/>
              </a:rPr>
              <a:t> all vectors.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0EBD54E8-5E0A-4276-B08A-C41AA4792FEE}"/>
              </a:ext>
            </a:extLst>
          </p:cNvPr>
          <p:cNvSpPr/>
          <p:nvPr/>
        </p:nvSpPr>
        <p:spPr>
          <a:xfrm>
            <a:off x="8855623" y="2933279"/>
            <a:ext cx="2318888" cy="1556618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4.Calculate the covariance matrix.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894C1D-006B-422D-BD87-4A1527EC928F}"/>
              </a:ext>
            </a:extLst>
          </p:cNvPr>
          <p:cNvSpPr txBox="1"/>
          <p:nvPr/>
        </p:nvSpPr>
        <p:spPr>
          <a:xfrm>
            <a:off x="1395089" y="340977"/>
            <a:ext cx="3597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Bahnschrift SemiBold SemiConden" panose="020B0502040204020203" pitchFamily="34" charset="0"/>
              </a:rPr>
              <a:t>Methodology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293167-1C1E-4AD4-B796-D00A6BA3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264307"/>
            <a:ext cx="11510246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53598834-C6A3-467C-8028-F3339DEE0BDE}"/>
              </a:ext>
            </a:extLst>
          </p:cNvPr>
          <p:cNvSpPr/>
          <p:nvPr/>
        </p:nvSpPr>
        <p:spPr>
          <a:xfrm rot="10800000">
            <a:off x="5840724" y="3233503"/>
            <a:ext cx="746275" cy="390993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26A2932-32ED-4678-BA4C-173E6B7B6223}"/>
              </a:ext>
            </a:extLst>
          </p:cNvPr>
          <p:cNvSpPr/>
          <p:nvPr/>
        </p:nvSpPr>
        <p:spPr>
          <a:xfrm rot="10800000">
            <a:off x="8356519" y="3233503"/>
            <a:ext cx="746275" cy="390993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5AAC93-041D-4EC7-8FC5-792D9778A4BD}"/>
              </a:ext>
            </a:extLst>
          </p:cNvPr>
          <p:cNvSpPr/>
          <p:nvPr/>
        </p:nvSpPr>
        <p:spPr>
          <a:xfrm rot="10800000">
            <a:off x="10957044" y="3233503"/>
            <a:ext cx="1397452" cy="390993"/>
          </a:xfrm>
          <a:prstGeom prst="rightArrow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45385CCC-CB98-4DA1-AA90-24D528F3FAD4}"/>
              </a:ext>
            </a:extLst>
          </p:cNvPr>
          <p:cNvSpPr/>
          <p:nvPr/>
        </p:nvSpPr>
        <p:spPr>
          <a:xfrm>
            <a:off x="6172760" y="2637927"/>
            <a:ext cx="2318889" cy="1582145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6.Select principal eigenvectors (eigenfaces).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68272730-C1A0-46FD-8088-C03B7B0041B6}"/>
              </a:ext>
            </a:extLst>
          </p:cNvPr>
          <p:cNvSpPr/>
          <p:nvPr/>
        </p:nvSpPr>
        <p:spPr>
          <a:xfrm>
            <a:off x="858445" y="1785686"/>
            <a:ext cx="5078447" cy="3119692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ahnschrift SemiBold SemiConden" panose="020B0502040204020203" pitchFamily="34" charset="0"/>
              </a:rPr>
              <a:t>7.Project new images into eigenface space and compare distances for recognition.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C59ED77E-AC52-4F45-B372-9AE38D625447}"/>
              </a:ext>
            </a:extLst>
          </p:cNvPr>
          <p:cNvSpPr/>
          <p:nvPr/>
        </p:nvSpPr>
        <p:spPr>
          <a:xfrm>
            <a:off x="8729657" y="2637926"/>
            <a:ext cx="2318890" cy="1582146"/>
          </a:xfrm>
          <a:prstGeom prst="snip2DiagRect">
            <a:avLst/>
          </a:prstGeom>
          <a:solidFill>
            <a:srgbClr val="1A2038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Bahnschrift SemiBold SemiConden" panose="020B0502040204020203" pitchFamily="34" charset="0"/>
              </a:rPr>
              <a:t>5..Extract eigenvalues and eigenvectors.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F731EA-ABDD-484C-B7B7-63988A482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264307"/>
            <a:ext cx="11510246" cy="6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5A199-E14F-4E41-8E30-4EF14A6AFEB4}"/>
              </a:ext>
            </a:extLst>
          </p:cNvPr>
          <p:cNvSpPr txBox="1"/>
          <p:nvPr/>
        </p:nvSpPr>
        <p:spPr>
          <a:xfrm>
            <a:off x="1115689" y="287360"/>
            <a:ext cx="6845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Bahnschrift SemiBold SemiConden" panose="020B0502040204020203" pitchFamily="34" charset="0"/>
              </a:rPr>
              <a:t>Methodology (Continued)</a:t>
            </a:r>
          </a:p>
        </p:txBody>
      </p:sp>
    </p:spTree>
    <p:extLst>
      <p:ext uri="{BB962C8B-B14F-4D97-AF65-F5344CB8AC3E}">
        <p14:creationId xmlns:p14="http://schemas.microsoft.com/office/powerpoint/2010/main" val="319777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4A7A9F2-4DA8-4D0D-8ECE-C76F6BDC9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25880"/>
          <a:stretch/>
        </p:blipFill>
        <p:spPr>
          <a:xfrm>
            <a:off x="0" y="-65535"/>
            <a:ext cx="12204290" cy="6858000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7D0E7B-1442-4FE6-852F-0843D4069AF0}"/>
              </a:ext>
            </a:extLst>
          </p:cNvPr>
          <p:cNvSpPr txBox="1"/>
          <p:nvPr/>
        </p:nvSpPr>
        <p:spPr>
          <a:xfrm>
            <a:off x="2349621" y="1065230"/>
            <a:ext cx="7492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Bahnschrift SemiBold SemiConden" panose="020B0502040204020203" pitchFamily="34" charset="0"/>
              </a:rPr>
              <a:t>Visual flow chart of the methodology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B138B5-C47E-4F54-B5D5-29A70A1EB6B4}"/>
              </a:ext>
            </a:extLst>
          </p:cNvPr>
          <p:cNvCxnSpPr/>
          <p:nvPr/>
        </p:nvCxnSpPr>
        <p:spPr>
          <a:xfrm>
            <a:off x="1851147" y="3499158"/>
            <a:ext cx="0" cy="1412663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1F5848-2E4A-4059-B6E2-839C8828F177}"/>
              </a:ext>
            </a:extLst>
          </p:cNvPr>
          <p:cNvCxnSpPr/>
          <p:nvPr/>
        </p:nvCxnSpPr>
        <p:spPr>
          <a:xfrm>
            <a:off x="4326473" y="3492789"/>
            <a:ext cx="0" cy="1412663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95C3C7-6355-4AD3-95DD-6F97C170FAB9}"/>
              </a:ext>
            </a:extLst>
          </p:cNvPr>
          <p:cNvCxnSpPr/>
          <p:nvPr/>
        </p:nvCxnSpPr>
        <p:spPr>
          <a:xfrm>
            <a:off x="6272847" y="3385338"/>
            <a:ext cx="0" cy="1412663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711B93-24E3-4208-B913-CDD49BC52228}"/>
              </a:ext>
            </a:extLst>
          </p:cNvPr>
          <p:cNvCxnSpPr/>
          <p:nvPr/>
        </p:nvCxnSpPr>
        <p:spPr>
          <a:xfrm>
            <a:off x="7516325" y="3283936"/>
            <a:ext cx="0" cy="1412663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7EA470-04DF-4851-816E-3313C2ACA8E3}"/>
              </a:ext>
            </a:extLst>
          </p:cNvPr>
          <p:cNvCxnSpPr/>
          <p:nvPr/>
        </p:nvCxnSpPr>
        <p:spPr>
          <a:xfrm>
            <a:off x="8732339" y="3363465"/>
            <a:ext cx="0" cy="1412663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127886-171F-445A-8774-E8F28A97E978}"/>
              </a:ext>
            </a:extLst>
          </p:cNvPr>
          <p:cNvCxnSpPr/>
          <p:nvPr/>
        </p:nvCxnSpPr>
        <p:spPr>
          <a:xfrm>
            <a:off x="9911759" y="3170869"/>
            <a:ext cx="0" cy="1412663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89AAC8-DB3C-4C67-98C8-CEF1D3082937}"/>
              </a:ext>
            </a:extLst>
          </p:cNvPr>
          <p:cNvCxnSpPr/>
          <p:nvPr/>
        </p:nvCxnSpPr>
        <p:spPr>
          <a:xfrm>
            <a:off x="11032045" y="3106295"/>
            <a:ext cx="0" cy="1412663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8DCEAE3-F963-474B-896A-F1D0FA617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6" t="39356"/>
          <a:stretch/>
        </p:blipFill>
        <p:spPr>
          <a:xfrm>
            <a:off x="5665393" y="2512165"/>
            <a:ext cx="1254882" cy="1390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D3D80-5637-4800-ACD9-4E8026F64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24346" r="31235" b="50237"/>
          <a:stretch/>
        </p:blipFill>
        <p:spPr>
          <a:xfrm>
            <a:off x="691703" y="2916171"/>
            <a:ext cx="2318890" cy="582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1A9BF-3979-4D5B-B32F-362FA2CE7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24826" r="30717"/>
          <a:stretch/>
        </p:blipFill>
        <p:spPr>
          <a:xfrm>
            <a:off x="3178549" y="2345530"/>
            <a:ext cx="2318888" cy="1724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AA2C3-3FFF-4534-A1DD-9E32CA97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9" r="46125"/>
          <a:stretch/>
        </p:blipFill>
        <p:spPr>
          <a:xfrm>
            <a:off x="7088231" y="2545802"/>
            <a:ext cx="879231" cy="1266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5B37A4-166F-4219-A74F-F22949133F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0"/>
          <a:stretch/>
        </p:blipFill>
        <p:spPr>
          <a:xfrm>
            <a:off x="8135418" y="2574247"/>
            <a:ext cx="1193842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4B3AE-17E3-4BAE-82A1-DE56FFF239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2" r="469"/>
          <a:stretch/>
        </p:blipFill>
        <p:spPr>
          <a:xfrm>
            <a:off x="9497216" y="2388509"/>
            <a:ext cx="746275" cy="163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668406-8218-491B-81A6-BADD5C753F09}"/>
              </a:ext>
            </a:extLst>
          </p:cNvPr>
          <p:cNvSpPr/>
          <p:nvPr/>
        </p:nvSpPr>
        <p:spPr>
          <a:xfrm>
            <a:off x="10411447" y="2360064"/>
            <a:ext cx="1153209" cy="16383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1A2038"/>
                </a:solidFill>
                <a:latin typeface="Bookman Old Style" panose="02050604050505020204" pitchFamily="18" charset="0"/>
              </a:rPr>
              <a:t>Project each new face image to eigenspace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0364C-6F65-441C-9EFF-16DBA500C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15" y="1761858"/>
            <a:ext cx="11510246" cy="609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18AEB3-09BF-48D2-91A1-EF7BC4FC35F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010593" y="3207659"/>
            <a:ext cx="167956" cy="6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FC2C68-3CE2-4395-B2E6-D5E42B04279B}"/>
              </a:ext>
            </a:extLst>
          </p:cNvPr>
          <p:cNvCxnSpPr>
            <a:cxnSpLocks/>
          </p:cNvCxnSpPr>
          <p:nvPr/>
        </p:nvCxnSpPr>
        <p:spPr>
          <a:xfrm flipV="1">
            <a:off x="5497437" y="3179208"/>
            <a:ext cx="167956" cy="6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302999-563C-4882-8324-70D0A350D404}"/>
              </a:ext>
            </a:extLst>
          </p:cNvPr>
          <p:cNvCxnSpPr>
            <a:cxnSpLocks/>
          </p:cNvCxnSpPr>
          <p:nvPr/>
        </p:nvCxnSpPr>
        <p:spPr>
          <a:xfrm flipV="1">
            <a:off x="6920275" y="3173466"/>
            <a:ext cx="167956" cy="6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BD46E2-7F1A-41AC-A268-866436901BF3}"/>
              </a:ext>
            </a:extLst>
          </p:cNvPr>
          <p:cNvCxnSpPr>
            <a:cxnSpLocks/>
          </p:cNvCxnSpPr>
          <p:nvPr/>
        </p:nvCxnSpPr>
        <p:spPr>
          <a:xfrm flipV="1">
            <a:off x="7967462" y="3173460"/>
            <a:ext cx="167956" cy="6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43FBD5-9B67-4351-9E95-42F66D4067D7}"/>
              </a:ext>
            </a:extLst>
          </p:cNvPr>
          <p:cNvCxnSpPr>
            <a:cxnSpLocks/>
          </p:cNvCxnSpPr>
          <p:nvPr/>
        </p:nvCxnSpPr>
        <p:spPr>
          <a:xfrm flipV="1">
            <a:off x="9329260" y="3161362"/>
            <a:ext cx="167956" cy="6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D69D81-B7FA-4477-8BF4-CD85F7F88CFF}"/>
              </a:ext>
            </a:extLst>
          </p:cNvPr>
          <p:cNvCxnSpPr>
            <a:cxnSpLocks/>
          </p:cNvCxnSpPr>
          <p:nvPr/>
        </p:nvCxnSpPr>
        <p:spPr>
          <a:xfrm flipV="1">
            <a:off x="10243491" y="3182567"/>
            <a:ext cx="167956" cy="6"/>
          </a:xfrm>
          <a:prstGeom prst="straightConnector1">
            <a:avLst/>
          </a:prstGeom>
          <a:ln>
            <a:solidFill>
              <a:srgbClr val="FEF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837BBAF-BC1D-48C6-ACCC-2FB508C1E85A}"/>
              </a:ext>
            </a:extLst>
          </p:cNvPr>
          <p:cNvSpPr/>
          <p:nvPr/>
        </p:nvSpPr>
        <p:spPr>
          <a:xfrm>
            <a:off x="1088444" y="4911821"/>
            <a:ext cx="1525407" cy="34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Bahnschrift SemiBold SemiConden" panose="020B0502040204020203" pitchFamily="34" charset="0"/>
              </a:rPr>
              <a:t>1.Convert face images to grayscale pixel matrices.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32CB54-8068-4609-AD5E-2C4FC884389E}"/>
              </a:ext>
            </a:extLst>
          </p:cNvPr>
          <p:cNvSpPr/>
          <p:nvPr/>
        </p:nvSpPr>
        <p:spPr>
          <a:xfrm>
            <a:off x="3575289" y="4911821"/>
            <a:ext cx="1525408" cy="34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Bahnschrift SemiBold SemiConden" panose="020B0502040204020203" pitchFamily="34" charset="0"/>
              </a:rPr>
              <a:t>2.Reshape matrices into column vectors.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539FA-6E08-4B7F-9C99-DF9A28B99255}"/>
              </a:ext>
            </a:extLst>
          </p:cNvPr>
          <p:cNvSpPr/>
          <p:nvPr/>
        </p:nvSpPr>
        <p:spPr>
          <a:xfrm>
            <a:off x="5853218" y="4807953"/>
            <a:ext cx="879231" cy="559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Bahnschrift SemiBold SemiConden" panose="020B0502040204020203" pitchFamily="34" charset="0"/>
              </a:rPr>
              <a:t>3.Compute the mean face and </a:t>
            </a:r>
            <a:r>
              <a:rPr lang="en-GB" sz="800" dirty="0" err="1">
                <a:latin typeface="Bahnschrift SemiBold SemiConden" panose="020B0502040204020203" pitchFamily="34" charset="0"/>
              </a:rPr>
              <a:t>center</a:t>
            </a:r>
            <a:r>
              <a:rPr lang="en-GB" sz="800" dirty="0">
                <a:latin typeface="Bahnschrift SemiBold SemiConden" panose="020B0502040204020203" pitchFamily="34" charset="0"/>
              </a:rPr>
              <a:t> all vectors.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E30B65-C970-4E94-AE8A-28A3775BC5AB}"/>
              </a:ext>
            </a:extLst>
          </p:cNvPr>
          <p:cNvSpPr/>
          <p:nvPr/>
        </p:nvSpPr>
        <p:spPr>
          <a:xfrm>
            <a:off x="7197092" y="4696599"/>
            <a:ext cx="633690" cy="772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Bahnschrift SemiBold SemiConden" panose="020B0502040204020203" pitchFamily="34" charset="0"/>
              </a:rPr>
              <a:t>4.Calculate the covariance matrix.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CD31CF-C697-4AD5-B9C3-EF9DA5D6E0B7}"/>
              </a:ext>
            </a:extLst>
          </p:cNvPr>
          <p:cNvSpPr/>
          <p:nvPr/>
        </p:nvSpPr>
        <p:spPr>
          <a:xfrm>
            <a:off x="8266508" y="4798001"/>
            <a:ext cx="935515" cy="5697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Bahnschrift SemiBold SemiConden" panose="020B0502040204020203" pitchFamily="34" charset="0"/>
              </a:rPr>
              <a:t>5..Extract eigenvalues and eigenvectors.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4FABE0-F733-4C2E-9A91-68BB9A47816B}"/>
              </a:ext>
            </a:extLst>
          </p:cNvPr>
          <p:cNvSpPr/>
          <p:nvPr/>
        </p:nvSpPr>
        <p:spPr>
          <a:xfrm>
            <a:off x="9538621" y="4583532"/>
            <a:ext cx="746275" cy="998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Bahnschrift SemiBold SemiConden" panose="020B0502040204020203" pitchFamily="34" charset="0"/>
              </a:rPr>
              <a:t>6.Select principal eigenvectors (eigenfaces).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560E7E-B021-486D-AEAD-18F6629A3D07}"/>
              </a:ext>
            </a:extLst>
          </p:cNvPr>
          <p:cNvSpPr/>
          <p:nvPr/>
        </p:nvSpPr>
        <p:spPr>
          <a:xfrm>
            <a:off x="10499434" y="4521487"/>
            <a:ext cx="1065222" cy="1122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Bahnschrift SemiBold SemiConden" panose="020B0502040204020203" pitchFamily="34" charset="0"/>
              </a:rPr>
              <a:t>7.Project new images into eigenface space and compare distances for recognition.</a:t>
            </a:r>
          </a:p>
        </p:txBody>
      </p:sp>
    </p:spTree>
    <p:extLst>
      <p:ext uri="{BB962C8B-B14F-4D97-AF65-F5344CB8AC3E}">
        <p14:creationId xmlns:p14="http://schemas.microsoft.com/office/powerpoint/2010/main" val="28290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3A21-7AE9-4214-8C0A-E34A7AC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 SemiBold SemiConden" panose="020B0502040204020203" pitchFamily="34" charset="0"/>
              </a:rPr>
              <a:t>Mathematical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15848-5B92-40A7-8A21-C4AE6084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454807"/>
            <a:ext cx="11510246" cy="6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2B2CB-6E47-4FD2-8CE7-F50A6A6706BE}"/>
              </a:ext>
            </a:extLst>
          </p:cNvPr>
          <p:cNvSpPr txBox="1"/>
          <p:nvPr/>
        </p:nvSpPr>
        <p:spPr>
          <a:xfrm>
            <a:off x="838200" y="1690688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Assumptions</a:t>
            </a:r>
            <a:r>
              <a:rPr lang="en-GB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78BD-D042-4252-AB22-DDB77364B2B8}"/>
              </a:ext>
            </a:extLst>
          </p:cNvPr>
          <p:cNvSpPr txBox="1"/>
          <p:nvPr/>
        </p:nvSpPr>
        <p:spPr>
          <a:xfrm>
            <a:off x="838200" y="2060020"/>
            <a:ext cx="1090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We use </a:t>
            </a:r>
            <a:r>
              <a:rPr lang="en-GB" b="1" dirty="0">
                <a:latin typeface="Bahnschrift SemiBold SemiConden" panose="020B0502040204020203" pitchFamily="34" charset="0"/>
              </a:rPr>
              <a:t>3 grayscale images</a:t>
            </a:r>
            <a:r>
              <a:rPr lang="en-GB" dirty="0">
                <a:latin typeface="Bahnschrift SemiBold SemiConden" panose="020B0502040204020203" pitchFamily="34" charset="0"/>
              </a:rPr>
              <a:t>, each </a:t>
            </a:r>
            <a:r>
              <a:rPr lang="en-GB" b="1" dirty="0">
                <a:latin typeface="Bahnschrift SemiBold SemiConden" panose="020B0502040204020203" pitchFamily="34" charset="0"/>
              </a:rPr>
              <a:t>2×2 pixels</a:t>
            </a:r>
            <a:r>
              <a:rPr lang="en-GB" dirty="0">
                <a:latin typeface="Bahnschrift SemiBold SemiConden" panose="020B0502040204020203" pitchFamily="34" charset="0"/>
              </a:rPr>
              <a:t> (for simplicity). Each image is reshaped into a </a:t>
            </a:r>
            <a:r>
              <a:rPr lang="en-GB" b="1" dirty="0">
                <a:latin typeface="Bahnschrift SemiBold SemiConden" panose="020B0502040204020203" pitchFamily="34" charset="0"/>
              </a:rPr>
              <a:t>4×1 vector</a:t>
            </a:r>
            <a:r>
              <a:rPr lang="en-GB" dirty="0">
                <a:latin typeface="Bahnschrift SemiBold SemiConden" panose="020B0502040204020203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E076BF-EB15-4BCE-BF34-9F45181EA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9312" r="24284" b="9312"/>
          <a:stretch/>
        </p:blipFill>
        <p:spPr>
          <a:xfrm>
            <a:off x="2524124" y="3429000"/>
            <a:ext cx="2200276" cy="1906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20E3BD-2E90-4459-87EF-0FBB1D1FB2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500" r="31917" b="-500"/>
          <a:stretch/>
        </p:blipFill>
        <p:spPr>
          <a:xfrm>
            <a:off x="4943475" y="3429000"/>
            <a:ext cx="2200275" cy="1906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BDB7AA-F89B-460F-9A42-4FD26539BA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5134" r="23882" b="5134"/>
          <a:stretch/>
        </p:blipFill>
        <p:spPr>
          <a:xfrm>
            <a:off x="7362825" y="3429000"/>
            <a:ext cx="2200275" cy="1906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34E629-78E7-4171-8BE7-8FB285E010A6}"/>
              </a:ext>
            </a:extLst>
          </p:cNvPr>
          <p:cNvSpPr txBox="1"/>
          <p:nvPr/>
        </p:nvSpPr>
        <p:spPr>
          <a:xfrm>
            <a:off x="3157627" y="30596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Image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AD4177-39CA-4FBA-A35B-507AFC688481}"/>
              </a:ext>
            </a:extLst>
          </p:cNvPr>
          <p:cNvSpPr txBox="1"/>
          <p:nvPr/>
        </p:nvSpPr>
        <p:spPr>
          <a:xfrm>
            <a:off x="8101106" y="307133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Image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49F08-9B34-4D5B-AB63-E2AD7DB3A02E}"/>
              </a:ext>
            </a:extLst>
          </p:cNvPr>
          <p:cNvSpPr txBox="1"/>
          <p:nvPr/>
        </p:nvSpPr>
        <p:spPr>
          <a:xfrm>
            <a:off x="5576977" y="304645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Bold SemiConden" panose="020B0502040204020203" pitchFamily="34" charset="0"/>
              </a:rPr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96977839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506</TotalTime>
  <Words>635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Bahnschrift Light Condensed</vt:lpstr>
      <vt:lpstr>Bahnschrift Light SemiCondensed</vt:lpstr>
      <vt:lpstr>Bahnschrift SemiBold SemiConden</vt:lpstr>
      <vt:lpstr>Bahnschrift SemiLight</vt:lpstr>
      <vt:lpstr>Bookman Old Style</vt:lpstr>
      <vt:lpstr>Calibri</vt:lpstr>
      <vt:lpstr>Corbel</vt:lpstr>
      <vt:lpstr>Depth</vt:lpstr>
      <vt:lpstr>Face Recognition Using  PCA (Eigenface Method)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Mathematical Example</vt:lpstr>
      <vt:lpstr>Mathematical Example (Continued)</vt:lpstr>
      <vt:lpstr>Mathematical Example (Continued)</vt:lpstr>
      <vt:lpstr>Mathematical Example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Recognition Using PCA  (Eigenface Method)</dc:title>
  <dc:creator>Nazmus Sakib</dc:creator>
  <cp:lastModifiedBy>Nazmus Sakib</cp:lastModifiedBy>
  <cp:revision>10</cp:revision>
  <dcterms:created xsi:type="dcterms:W3CDTF">2025-05-27T07:22:17Z</dcterms:created>
  <dcterms:modified xsi:type="dcterms:W3CDTF">2025-05-28T05:57:23Z</dcterms:modified>
</cp:coreProperties>
</file>